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5"/>
  </p:notesMasterIdLst>
  <p:sldIdLst>
    <p:sldId id="256" r:id="rId2"/>
    <p:sldId id="341" r:id="rId3"/>
    <p:sldId id="441" r:id="rId4"/>
    <p:sldId id="483" r:id="rId5"/>
    <p:sldId id="485" r:id="rId6"/>
    <p:sldId id="915" r:id="rId7"/>
    <p:sldId id="916" r:id="rId8"/>
    <p:sldId id="917" r:id="rId9"/>
    <p:sldId id="580" r:id="rId10"/>
    <p:sldId id="581" r:id="rId11"/>
    <p:sldId id="908" r:id="rId12"/>
    <p:sldId id="578" r:id="rId13"/>
    <p:sldId id="579" r:id="rId14"/>
    <p:sldId id="498" r:id="rId15"/>
    <p:sldId id="909" r:id="rId16"/>
    <p:sldId id="910" r:id="rId17"/>
    <p:sldId id="911" r:id="rId18"/>
    <p:sldId id="488" r:id="rId19"/>
    <p:sldId id="502" r:id="rId20"/>
    <p:sldId id="912" r:id="rId21"/>
    <p:sldId id="501" r:id="rId22"/>
    <p:sldId id="489" r:id="rId23"/>
    <p:sldId id="490" r:id="rId24"/>
    <p:sldId id="491" r:id="rId25"/>
    <p:sldId id="918" r:id="rId26"/>
    <p:sldId id="919" r:id="rId27"/>
    <p:sldId id="492" r:id="rId28"/>
    <p:sldId id="585" r:id="rId29"/>
    <p:sldId id="582" r:id="rId30"/>
    <p:sldId id="583" r:id="rId31"/>
    <p:sldId id="586" r:id="rId32"/>
    <p:sldId id="587" r:id="rId33"/>
    <p:sldId id="588" r:id="rId34"/>
    <p:sldId id="589" r:id="rId35"/>
    <p:sldId id="913" r:id="rId36"/>
    <p:sldId id="914" r:id="rId37"/>
    <p:sldId id="549" r:id="rId38"/>
    <p:sldId id="920" r:id="rId39"/>
    <p:sldId id="921" r:id="rId40"/>
    <p:sldId id="922" r:id="rId41"/>
    <p:sldId id="923" r:id="rId42"/>
    <p:sldId id="924" r:id="rId43"/>
    <p:sldId id="925" r:id="rId44"/>
    <p:sldId id="926" r:id="rId45"/>
    <p:sldId id="927" r:id="rId46"/>
    <p:sldId id="928" r:id="rId47"/>
    <p:sldId id="550" r:id="rId48"/>
    <p:sldId id="552" r:id="rId49"/>
    <p:sldId id="553" r:id="rId50"/>
    <p:sldId id="907" r:id="rId51"/>
    <p:sldId id="554" r:id="rId52"/>
    <p:sldId id="555" r:id="rId53"/>
    <p:sldId id="556" r:id="rId54"/>
    <p:sldId id="592" r:id="rId55"/>
    <p:sldId id="557" r:id="rId56"/>
    <p:sldId id="558" r:id="rId57"/>
    <p:sldId id="559" r:id="rId58"/>
    <p:sldId id="560" r:id="rId59"/>
    <p:sldId id="561" r:id="rId60"/>
    <p:sldId id="596" r:id="rId61"/>
    <p:sldId id="597" r:id="rId62"/>
    <p:sldId id="562" r:id="rId63"/>
    <p:sldId id="563" r:id="rId64"/>
    <p:sldId id="564" r:id="rId65"/>
    <p:sldId id="593" r:id="rId66"/>
    <p:sldId id="565" r:id="rId67"/>
    <p:sldId id="595" r:id="rId68"/>
    <p:sldId id="566" r:id="rId69"/>
    <p:sldId id="594" r:id="rId70"/>
    <p:sldId id="591" r:id="rId71"/>
    <p:sldId id="590" r:id="rId72"/>
    <p:sldId id="905" r:id="rId73"/>
    <p:sldId id="906" r:id="rId74"/>
    <p:sldId id="568" r:id="rId75"/>
    <p:sldId id="569" r:id="rId76"/>
    <p:sldId id="929" r:id="rId77"/>
    <p:sldId id="930" r:id="rId78"/>
    <p:sldId id="931" r:id="rId79"/>
    <p:sldId id="932" r:id="rId80"/>
    <p:sldId id="933" r:id="rId81"/>
    <p:sldId id="934" r:id="rId82"/>
    <p:sldId id="935" r:id="rId83"/>
    <p:sldId id="936" r:id="rId84"/>
    <p:sldId id="937" r:id="rId85"/>
    <p:sldId id="955" r:id="rId86"/>
    <p:sldId id="940" r:id="rId87"/>
    <p:sldId id="941" r:id="rId88"/>
    <p:sldId id="942" r:id="rId89"/>
    <p:sldId id="943" r:id="rId90"/>
    <p:sldId id="944" r:id="rId91"/>
    <p:sldId id="1103" r:id="rId92"/>
    <p:sldId id="1104" r:id="rId93"/>
    <p:sldId id="945" r:id="rId94"/>
    <p:sldId id="946" r:id="rId95"/>
    <p:sldId id="954" r:id="rId96"/>
    <p:sldId id="947" r:id="rId97"/>
    <p:sldId id="948" r:id="rId98"/>
    <p:sldId id="950" r:id="rId99"/>
    <p:sldId id="951" r:id="rId100"/>
    <p:sldId id="952" r:id="rId101"/>
    <p:sldId id="953" r:id="rId102"/>
    <p:sldId id="938" r:id="rId103"/>
    <p:sldId id="939"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viewProps" Target="view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511E57-964C-4559-BD76-4DA6BDAD761A}" type="datetimeFigureOut">
              <a:rPr lang="en-IN" smtClean="0"/>
              <a:t>28-02-2024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AC1945-587A-4F65-95B4-5F2D2DAE42F5}" type="slidenum">
              <a:rPr lang="en-IN" smtClean="0"/>
              <a:t>‹#›</a:t>
            </a:fld>
            <a:endParaRPr lang="en-IN"/>
          </a:p>
        </p:txBody>
      </p:sp>
    </p:spTree>
    <p:extLst>
      <p:ext uri="{BB962C8B-B14F-4D97-AF65-F5344CB8AC3E}">
        <p14:creationId xmlns:p14="http://schemas.microsoft.com/office/powerpoint/2010/main" val="538473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p:spPr>
      </p:sp>
      <p:sp>
        <p:nvSpPr>
          <p:cNvPr id="614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tLang="en-US"/>
          </a:p>
        </p:txBody>
      </p:sp>
      <p:sp>
        <p:nvSpPr>
          <p:cNvPr id="6148" name="Slide Number Placeholder 3"/>
          <p:cNvSpPr>
            <a:spLocks noGrp="1"/>
          </p:cNvSpPr>
          <p:nvPr>
            <p:ph type="sldNum" sz="quarter" idx="5"/>
          </p:nvPr>
        </p:nvSpPr>
        <p:spPr bwMode="auto">
          <a:noFill/>
          <a:ln>
            <a:miter lim="800000"/>
            <a:headEnd/>
            <a:tailEnd/>
          </a:ln>
        </p:spPr>
        <p:txBody>
          <a:bodyPr/>
          <a:lstStyle/>
          <a:p>
            <a:fld id="{A90A5A4A-824B-4096-BFF7-A734EDFB2803}" type="slidenum">
              <a:rPr lang="en-US" altLang="en-US"/>
              <a:pPr/>
              <a:t>2</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bwMode="auto">
          <a:noFill/>
          <a:ln>
            <a:miter lim="800000"/>
            <a:headEnd/>
            <a:tailEnd/>
          </a:ln>
        </p:spPr>
        <p:txBody>
          <a:bodyPr/>
          <a:lstStyle/>
          <a:p>
            <a:fld id="{E5F04A5C-4417-498B-9E8A-12D05A2906F7}" type="slidenum">
              <a:rPr lang="en-US" altLang="en-US">
                <a:latin typeface="Times New Roman" pitchFamily="18" charset="0"/>
              </a:rPr>
              <a:pPr/>
              <a:t>55</a:t>
            </a:fld>
            <a:endParaRPr lang="en-US" altLang="en-US">
              <a:latin typeface="Times New Roman" pitchFamily="18" charset="0"/>
            </a:endParaRPr>
          </a:p>
        </p:txBody>
      </p:sp>
      <p:sp>
        <p:nvSpPr>
          <p:cNvPr id="4608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608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bwMode="auto">
          <a:noFill/>
          <a:ln>
            <a:miter lim="800000"/>
            <a:headEnd/>
            <a:tailEnd/>
          </a:ln>
        </p:spPr>
        <p:txBody>
          <a:bodyPr/>
          <a:lstStyle/>
          <a:p>
            <a:fld id="{9D7C0B7F-B727-4A63-9B3B-0BAAE3CB030D}" type="slidenum">
              <a:rPr lang="en-US" altLang="en-US">
                <a:latin typeface="Times New Roman" pitchFamily="18" charset="0"/>
              </a:rPr>
              <a:pPr/>
              <a:t>56</a:t>
            </a:fld>
            <a:endParaRPr lang="en-US" altLang="en-US">
              <a:latin typeface="Times New Roman" pitchFamily="18" charset="0"/>
            </a:endParaRPr>
          </a:p>
        </p:txBody>
      </p:sp>
      <p:sp>
        <p:nvSpPr>
          <p:cNvPr id="4813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813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bwMode="auto">
          <a:noFill/>
          <a:ln>
            <a:miter lim="800000"/>
            <a:headEnd/>
            <a:tailEnd/>
          </a:ln>
        </p:spPr>
        <p:txBody>
          <a:bodyPr/>
          <a:lstStyle/>
          <a:p>
            <a:fld id="{EF52CDC5-1EE2-4A16-B382-EA2662FFDF4A}" type="slidenum">
              <a:rPr lang="en-US" altLang="en-US">
                <a:latin typeface="Times New Roman" pitchFamily="18" charset="0"/>
              </a:rPr>
              <a:pPr/>
              <a:t>57</a:t>
            </a:fld>
            <a:endParaRPr lang="en-US" altLang="en-US">
              <a:latin typeface="Times New Roman" pitchFamily="18" charset="0"/>
            </a:endParaRPr>
          </a:p>
        </p:txBody>
      </p:sp>
      <p:sp>
        <p:nvSpPr>
          <p:cNvPr id="5017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018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bwMode="auto">
          <a:noFill/>
          <a:ln>
            <a:miter lim="800000"/>
            <a:headEnd/>
            <a:tailEnd/>
          </a:ln>
        </p:spPr>
        <p:txBody>
          <a:bodyPr/>
          <a:lstStyle/>
          <a:p>
            <a:fld id="{62D060FF-6005-425D-A952-3817A361FF12}" type="slidenum">
              <a:rPr lang="en-US" altLang="en-US">
                <a:latin typeface="Times New Roman" pitchFamily="18" charset="0"/>
              </a:rPr>
              <a:pPr/>
              <a:t>58</a:t>
            </a:fld>
            <a:endParaRPr lang="en-US" altLang="en-US">
              <a:latin typeface="Times New Roman" pitchFamily="18" charset="0"/>
            </a:endParaRPr>
          </a:p>
        </p:txBody>
      </p:sp>
      <p:sp>
        <p:nvSpPr>
          <p:cNvPr id="5222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22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bwMode="auto">
          <a:noFill/>
          <a:ln>
            <a:miter lim="800000"/>
            <a:headEnd/>
            <a:tailEnd/>
          </a:ln>
        </p:spPr>
        <p:txBody>
          <a:bodyPr/>
          <a:lstStyle/>
          <a:p>
            <a:fld id="{FF9FB89A-1790-4C76-82E1-DA9BF6A2FA71}" type="slidenum">
              <a:rPr lang="en-US" altLang="en-US">
                <a:latin typeface="Times New Roman" pitchFamily="18" charset="0"/>
              </a:rPr>
              <a:pPr/>
              <a:t>59</a:t>
            </a:fld>
            <a:endParaRPr lang="en-US" altLang="en-US">
              <a:latin typeface="Times New Roman" pitchFamily="18" charset="0"/>
            </a:endParaRPr>
          </a:p>
        </p:txBody>
      </p:sp>
      <p:sp>
        <p:nvSpPr>
          <p:cNvPr id="5427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427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bwMode="auto">
          <a:noFill/>
          <a:ln>
            <a:miter lim="800000"/>
            <a:headEnd/>
            <a:tailEnd/>
          </a:ln>
        </p:spPr>
        <p:txBody>
          <a:bodyPr/>
          <a:lstStyle/>
          <a:p>
            <a:fld id="{2D71C89D-48E7-4300-A533-62329D1A5263}" type="slidenum">
              <a:rPr lang="en-US" altLang="en-US">
                <a:latin typeface="Times New Roman" pitchFamily="18" charset="0"/>
              </a:rPr>
              <a:pPr/>
              <a:t>63</a:t>
            </a:fld>
            <a:endParaRPr lang="en-US" altLang="en-US">
              <a:latin typeface="Times New Roman" pitchFamily="18" charset="0"/>
            </a:endParaRPr>
          </a:p>
        </p:txBody>
      </p:sp>
      <p:sp>
        <p:nvSpPr>
          <p:cNvPr id="5939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939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bwMode="auto">
          <a:noFill/>
          <a:ln>
            <a:miter lim="800000"/>
            <a:headEnd/>
            <a:tailEnd/>
          </a:ln>
        </p:spPr>
        <p:txBody>
          <a:bodyPr/>
          <a:lstStyle/>
          <a:p>
            <a:fld id="{701FBDA0-622A-40C9-9DCE-D3F4156D7D2D}" type="slidenum">
              <a:rPr lang="en-US" altLang="en-US">
                <a:latin typeface="Times New Roman" pitchFamily="18" charset="0"/>
              </a:rPr>
              <a:pPr/>
              <a:t>64</a:t>
            </a:fld>
            <a:endParaRPr lang="en-US" altLang="en-US">
              <a:latin typeface="Times New Roman" pitchFamily="18" charset="0"/>
            </a:endParaRPr>
          </a:p>
        </p:txBody>
      </p:sp>
      <p:sp>
        <p:nvSpPr>
          <p:cNvPr id="6144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144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bwMode="auto">
          <a:noFill/>
          <a:ln>
            <a:miter lim="800000"/>
            <a:headEnd/>
            <a:tailEnd/>
          </a:ln>
        </p:spPr>
        <p:txBody>
          <a:bodyPr/>
          <a:lstStyle/>
          <a:p>
            <a:fld id="{9D780C33-D807-4917-9B62-6834D460AF30}" type="slidenum">
              <a:rPr lang="en-US" altLang="en-US">
                <a:latin typeface="Times New Roman" pitchFamily="18" charset="0"/>
              </a:rPr>
              <a:pPr/>
              <a:t>65</a:t>
            </a:fld>
            <a:endParaRPr lang="en-US" altLang="en-US">
              <a:latin typeface="Times New Roman" pitchFamily="18" charset="0"/>
            </a:endParaRPr>
          </a:p>
        </p:txBody>
      </p:sp>
      <p:sp>
        <p:nvSpPr>
          <p:cNvPr id="6349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349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bwMode="auto">
          <a:noFill/>
          <a:ln>
            <a:miter lim="800000"/>
            <a:headEnd/>
            <a:tailEnd/>
          </a:ln>
        </p:spPr>
        <p:txBody>
          <a:bodyPr/>
          <a:lstStyle/>
          <a:p>
            <a:fld id="{26AB1421-8F27-4FED-AEAF-B49D451B8873}" type="slidenum">
              <a:rPr lang="en-US" altLang="en-US">
                <a:latin typeface="Times New Roman" pitchFamily="18" charset="0"/>
              </a:rPr>
              <a:pPr/>
              <a:t>66</a:t>
            </a:fld>
            <a:endParaRPr lang="en-US" altLang="en-US">
              <a:latin typeface="Times New Roman" pitchFamily="18" charset="0"/>
            </a:endParaRPr>
          </a:p>
        </p:txBody>
      </p:sp>
      <p:sp>
        <p:nvSpPr>
          <p:cNvPr id="6553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554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bwMode="auto">
          <a:noFill/>
          <a:ln>
            <a:miter lim="800000"/>
            <a:headEnd/>
            <a:tailEnd/>
          </a:ln>
        </p:spPr>
        <p:txBody>
          <a:bodyPr/>
          <a:lstStyle/>
          <a:p>
            <a:fld id="{5820D7BB-D6BA-4B4C-970F-6328249AA81F}" type="slidenum">
              <a:rPr lang="en-US" altLang="en-US">
                <a:latin typeface="Times New Roman" pitchFamily="18" charset="0"/>
              </a:rPr>
              <a:pPr/>
              <a:t>67</a:t>
            </a:fld>
            <a:endParaRPr lang="en-US" altLang="en-US">
              <a:latin typeface="Times New Roman" pitchFamily="18" charset="0"/>
            </a:endParaRPr>
          </a:p>
        </p:txBody>
      </p:sp>
      <p:sp>
        <p:nvSpPr>
          <p:cNvPr id="6758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758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6"/>
          <p:cNvSpPr>
            <a:spLocks noGrp="1" noChangeArrowheads="1"/>
          </p:cNvSpPr>
          <p:nvPr>
            <p:ph type="ftr" sz="quarter" idx="4"/>
          </p:nvPr>
        </p:nvSpPr>
        <p:spPr/>
        <p:txBody>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Times New Roman" pitchFamily="18" charset="0"/>
                <a:ea typeface="+mn-ea"/>
                <a:cs typeface="+mn-cs"/>
              </a:rPr>
              <a:t>1.#</a:t>
            </a: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
        <p:nvSpPr>
          <p:cNvPr id="2" name="Header Placeholder 1"/>
          <p:cNvSpPr>
            <a:spLocks noGrp="1"/>
          </p:cNvSpPr>
          <p:nvPr>
            <p:ph type="hdr" sz="quarter" idx="10"/>
          </p:nvPr>
        </p:nvSpPr>
        <p:spPr/>
        <p:txBody>
          <a:bodyPr/>
          <a:lstStyle/>
          <a:p>
            <a:r>
              <a:rPr lang="en-US"/>
              <a:t>Pronaya Bhattacharya-Dept. of Information Technology</a:t>
            </a:r>
          </a:p>
        </p:txBody>
      </p:sp>
    </p:spTree>
    <p:extLst>
      <p:ext uri="{BB962C8B-B14F-4D97-AF65-F5344CB8AC3E}">
        <p14:creationId xmlns:p14="http://schemas.microsoft.com/office/powerpoint/2010/main" val="23754499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bwMode="auto">
          <a:noFill/>
          <a:ln>
            <a:miter lim="800000"/>
            <a:headEnd/>
            <a:tailEnd/>
          </a:ln>
        </p:spPr>
        <p:txBody>
          <a:bodyPr/>
          <a:lstStyle/>
          <a:p>
            <a:fld id="{BC8C7A67-DD80-408C-BA64-B4D5F1D21ADC}" type="slidenum">
              <a:rPr lang="en-US" altLang="en-US">
                <a:latin typeface="Times New Roman" pitchFamily="18" charset="0"/>
              </a:rPr>
              <a:pPr/>
              <a:t>68</a:t>
            </a:fld>
            <a:endParaRPr lang="en-US" altLang="en-US">
              <a:latin typeface="Times New Roman" pitchFamily="18" charset="0"/>
            </a:endParaRPr>
          </a:p>
        </p:txBody>
      </p:sp>
      <p:sp>
        <p:nvSpPr>
          <p:cNvPr id="6963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963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bwMode="auto">
          <a:noFill/>
          <a:ln>
            <a:miter lim="800000"/>
            <a:headEnd/>
            <a:tailEnd/>
          </a:ln>
        </p:spPr>
        <p:txBody>
          <a:bodyPr/>
          <a:lstStyle/>
          <a:p>
            <a:fld id="{A264E144-FB44-452E-B049-AC8AED17E2F7}" type="slidenum">
              <a:rPr lang="en-US" altLang="en-US">
                <a:latin typeface="Times New Roman" pitchFamily="18" charset="0"/>
              </a:rPr>
              <a:pPr/>
              <a:t>69</a:t>
            </a:fld>
            <a:endParaRPr lang="en-US" altLang="en-US">
              <a:latin typeface="Times New Roman" pitchFamily="18" charset="0"/>
            </a:endParaRPr>
          </a:p>
        </p:txBody>
      </p:sp>
      <p:sp>
        <p:nvSpPr>
          <p:cNvPr id="7168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168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bwMode="auto">
          <a:noFill/>
          <a:ln>
            <a:miter lim="800000"/>
            <a:headEnd/>
            <a:tailEnd/>
          </a:ln>
        </p:spPr>
        <p:txBody>
          <a:bodyPr/>
          <a:lstStyle/>
          <a:p>
            <a:fld id="{614FDFDC-3E70-4086-B282-B639D0A68573}" type="slidenum">
              <a:rPr lang="en-US" altLang="en-US">
                <a:latin typeface="Times New Roman" pitchFamily="18" charset="0"/>
              </a:rPr>
              <a:pPr/>
              <a:t>70</a:t>
            </a:fld>
            <a:endParaRPr lang="en-US" altLang="en-US">
              <a:latin typeface="Times New Roman" pitchFamily="18" charset="0"/>
            </a:endParaRPr>
          </a:p>
        </p:txBody>
      </p:sp>
      <p:sp>
        <p:nvSpPr>
          <p:cNvPr id="7373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373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bwMode="auto">
          <a:noFill/>
          <a:ln>
            <a:miter lim="800000"/>
            <a:headEnd/>
            <a:tailEnd/>
          </a:ln>
        </p:spPr>
        <p:txBody>
          <a:bodyPr/>
          <a:lstStyle/>
          <a:p>
            <a:fld id="{D01FBCFD-EA7E-4112-96B5-4EAF6A41249F}" type="slidenum">
              <a:rPr lang="en-US" altLang="en-US">
                <a:latin typeface="Times New Roman" pitchFamily="18" charset="0"/>
              </a:rPr>
              <a:pPr/>
              <a:t>71</a:t>
            </a:fld>
            <a:endParaRPr lang="en-US" altLang="en-US">
              <a:latin typeface="Times New Roman" pitchFamily="18" charset="0"/>
            </a:endParaRPr>
          </a:p>
        </p:txBody>
      </p:sp>
      <p:sp>
        <p:nvSpPr>
          <p:cNvPr id="7577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578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fld id="{A84D7F99-C1F2-42FA-A73B-3C0CB0A81775}" type="slidenum">
              <a:rPr lang="en-US" altLang="en-US"/>
              <a:pPr/>
              <a:t>74</a:t>
            </a:fld>
            <a:endParaRPr lang="en-US" altLang="en-US"/>
          </a:p>
        </p:txBody>
      </p:sp>
      <p:sp>
        <p:nvSpPr>
          <p:cNvPr id="7782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bwMode="auto">
          <a:noFill/>
          <a:ln>
            <a:miter lim="800000"/>
            <a:headEnd/>
            <a:tailEnd/>
          </a:ln>
        </p:spPr>
        <p:txBody>
          <a:bodyPr/>
          <a:lstStyle/>
          <a:p>
            <a:fld id="{C6434477-8EAC-460E-B7B0-994B08D74EAE}" type="slidenum">
              <a:rPr lang="en-US" altLang="en-US"/>
              <a:pPr/>
              <a:t>75</a:t>
            </a:fld>
            <a:endParaRPr lang="en-US" altLang="en-US"/>
          </a:p>
        </p:txBody>
      </p:sp>
      <p:sp>
        <p:nvSpPr>
          <p:cNvPr id="7987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987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98731F45-52E5-4D72-B07C-AEE2A25231C0}" type="slidenum">
              <a:rPr lang="en-US"/>
              <a:pPr/>
              <a:t>81</a:t>
            </a:fld>
            <a:endParaRPr lang="en-US"/>
          </a:p>
        </p:txBody>
      </p:sp>
      <p:sp>
        <p:nvSpPr>
          <p:cNvPr id="81923" name="Rectangle 2"/>
          <p:cNvSpPr>
            <a:spLocks noGrp="1" noRot="1" noChangeAspect="1" noChangeArrowheads="1" noTextEdit="1"/>
          </p:cNvSpPr>
          <p:nvPr>
            <p:ph type="sldImg"/>
          </p:nvPr>
        </p:nvSpPr>
        <p:spPr>
          <a:xfrm>
            <a:off x="3055938" y="552450"/>
            <a:ext cx="3689350" cy="2767013"/>
          </a:xfrm>
          <a:ln/>
        </p:spPr>
      </p:sp>
      <p:sp>
        <p:nvSpPr>
          <p:cNvPr id="81924" name="Rectangle 3"/>
          <p:cNvSpPr>
            <a:spLocks noGrp="1" noChangeArrowheads="1"/>
          </p:cNvSpPr>
          <p:nvPr>
            <p:ph type="body" idx="1"/>
          </p:nvPr>
        </p:nvSpPr>
        <p:spPr>
          <a:noFill/>
          <a:ln/>
        </p:spPr>
        <p:txBody>
          <a:bodyPr/>
          <a:lstStyle/>
          <a:p>
            <a:pPr eaLnBrk="1" hangingPunct="1"/>
            <a:endParaRPr lang="en-US"/>
          </a:p>
        </p:txBody>
      </p:sp>
      <p:sp>
        <p:nvSpPr>
          <p:cNvPr id="2" name="Footer Placeholder 1"/>
          <p:cNvSpPr>
            <a:spLocks noGrp="1"/>
          </p:cNvSpPr>
          <p:nvPr>
            <p:ph type="ftr" sz="quarter" idx="10"/>
          </p:nvPr>
        </p:nvSpPr>
        <p:spPr/>
        <p:txBody>
          <a:bodyPr/>
          <a:lstStyle/>
          <a:p>
            <a:r>
              <a:rPr lang="en-IN"/>
              <a:t>Infosys Foundation Programme-Placed </a:t>
            </a:r>
          </a:p>
        </p:txBody>
      </p:sp>
      <p:sp>
        <p:nvSpPr>
          <p:cNvPr id="3" name="Header Placeholder 2"/>
          <p:cNvSpPr>
            <a:spLocks noGrp="1"/>
          </p:cNvSpPr>
          <p:nvPr>
            <p:ph type="hdr" sz="quarter" idx="11"/>
          </p:nvPr>
        </p:nvSpPr>
        <p:spPr/>
        <p:txBody>
          <a:bodyPr/>
          <a:lstStyle/>
          <a:p>
            <a:r>
              <a:rPr lang="en-US"/>
              <a:t>Pronaya Bhattacharya-Dept. of Information Technology</a:t>
            </a:r>
          </a:p>
        </p:txBody>
      </p:sp>
    </p:spTree>
    <p:extLst>
      <p:ext uri="{BB962C8B-B14F-4D97-AF65-F5344CB8AC3E}">
        <p14:creationId xmlns:p14="http://schemas.microsoft.com/office/powerpoint/2010/main" val="9395662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bwMode="auto">
          <a:noFill/>
          <a:ln>
            <a:miter lim="800000"/>
            <a:headEnd/>
            <a:tailEnd/>
          </a:ln>
        </p:spPr>
        <p:txBody>
          <a:bodyPr/>
          <a:lstStyle/>
          <a:p>
            <a:fld id="{AB2A9003-F2D9-497B-AFAB-B23C00931732}" type="slidenum">
              <a:rPr lang="en-US" altLang="en-US"/>
              <a:pPr/>
              <a:t>85</a:t>
            </a:fld>
            <a:endParaRPr lang="en-US" altLang="en-US"/>
          </a:p>
        </p:txBody>
      </p:sp>
      <p:sp>
        <p:nvSpPr>
          <p:cNvPr id="8192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192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IN"/>
              <a:t>Infosys Foundation Programme-Placed </a:t>
            </a:r>
          </a:p>
        </p:txBody>
      </p:sp>
      <p:sp>
        <p:nvSpPr>
          <p:cNvPr id="5" name="Slide Number Placeholder 4"/>
          <p:cNvSpPr>
            <a:spLocks noGrp="1"/>
          </p:cNvSpPr>
          <p:nvPr>
            <p:ph type="sldNum" sz="quarter" idx="11"/>
          </p:nvPr>
        </p:nvSpPr>
        <p:spPr/>
        <p:txBody>
          <a:bodyPr/>
          <a:lstStyle/>
          <a:p>
            <a:fld id="{B7B5E57D-C10E-4961-98B6-55F12873818E}" type="slidenum">
              <a:rPr lang="en-IN" smtClean="0"/>
              <a:pPr/>
              <a:t>94</a:t>
            </a:fld>
            <a:endParaRPr lang="en-IN"/>
          </a:p>
        </p:txBody>
      </p:sp>
      <p:sp>
        <p:nvSpPr>
          <p:cNvPr id="6" name="Header Placeholder 5"/>
          <p:cNvSpPr>
            <a:spLocks noGrp="1"/>
          </p:cNvSpPr>
          <p:nvPr>
            <p:ph type="hdr" sz="quarter" idx="12"/>
          </p:nvPr>
        </p:nvSpPr>
        <p:spPr/>
        <p:txBody>
          <a:bodyPr/>
          <a:lstStyle/>
          <a:p>
            <a:r>
              <a:rPr lang="en-US"/>
              <a:t>Pronaya Bhattacharya-Dept. of Information Technology</a:t>
            </a:r>
          </a:p>
        </p:txBody>
      </p:sp>
    </p:spTree>
    <p:extLst>
      <p:ext uri="{BB962C8B-B14F-4D97-AF65-F5344CB8AC3E}">
        <p14:creationId xmlns:p14="http://schemas.microsoft.com/office/powerpoint/2010/main" val="18141492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CDE1B7-3659-4925-AADC-F4EEA07CB407}" type="slidenum">
              <a:rPr lang="en-US"/>
              <a:pPr/>
              <a:t>96</a:t>
            </a:fld>
            <a:endParaRPr lang="en-US"/>
          </a:p>
        </p:txBody>
      </p:sp>
      <p:sp>
        <p:nvSpPr>
          <p:cNvPr id="905218" name="Rectangle 2"/>
          <p:cNvSpPr>
            <a:spLocks noGrp="1" noRot="1" noChangeAspect="1" noChangeArrowheads="1" noTextEdit="1"/>
          </p:cNvSpPr>
          <p:nvPr>
            <p:ph type="sldImg"/>
          </p:nvPr>
        </p:nvSpPr>
        <p:spPr>
          <a:xfrm>
            <a:off x="3055938" y="552450"/>
            <a:ext cx="3689350" cy="2767013"/>
          </a:xfrm>
          <a:ln/>
        </p:spPr>
      </p:sp>
      <p:sp>
        <p:nvSpPr>
          <p:cNvPr id="905219" name="Rectangle 3"/>
          <p:cNvSpPr>
            <a:spLocks noGrp="1" noChangeArrowheads="1"/>
          </p:cNvSpPr>
          <p:nvPr>
            <p:ph type="body" idx="1"/>
          </p:nvPr>
        </p:nvSpPr>
        <p:spPr/>
        <p:txBody>
          <a:bodyPr/>
          <a:lstStyle/>
          <a:p>
            <a:endParaRPr lang="en-US"/>
          </a:p>
        </p:txBody>
      </p:sp>
      <p:sp>
        <p:nvSpPr>
          <p:cNvPr id="2" name="Footer Placeholder 1"/>
          <p:cNvSpPr>
            <a:spLocks noGrp="1"/>
          </p:cNvSpPr>
          <p:nvPr>
            <p:ph type="ftr" sz="quarter" idx="10"/>
          </p:nvPr>
        </p:nvSpPr>
        <p:spPr/>
        <p:txBody>
          <a:bodyPr/>
          <a:lstStyle/>
          <a:p>
            <a:r>
              <a:rPr lang="en-IN"/>
              <a:t>Infosys Foundation Programme-Placed </a:t>
            </a:r>
          </a:p>
        </p:txBody>
      </p:sp>
      <p:sp>
        <p:nvSpPr>
          <p:cNvPr id="3" name="Header Placeholder 2"/>
          <p:cNvSpPr>
            <a:spLocks noGrp="1"/>
          </p:cNvSpPr>
          <p:nvPr>
            <p:ph type="hdr" sz="quarter" idx="11"/>
          </p:nvPr>
        </p:nvSpPr>
        <p:spPr/>
        <p:txBody>
          <a:bodyPr/>
          <a:lstStyle/>
          <a:p>
            <a:r>
              <a:rPr lang="en-US"/>
              <a:t>Pronaya Bhattacharya-Dept. of Information Technology</a:t>
            </a:r>
          </a:p>
        </p:txBody>
      </p:sp>
    </p:spTree>
    <p:extLst>
      <p:ext uri="{BB962C8B-B14F-4D97-AF65-F5344CB8AC3E}">
        <p14:creationId xmlns:p14="http://schemas.microsoft.com/office/powerpoint/2010/main" val="375651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bwMode="auto">
          <a:noFill/>
          <a:ln>
            <a:miter lim="800000"/>
            <a:headEnd/>
            <a:tailEnd/>
          </a:ln>
        </p:spPr>
        <p:txBody>
          <a:bodyPr/>
          <a:lstStyle/>
          <a:p>
            <a:fld id="{9669CDD4-EDF2-4515-AB89-A103CA29AB9B}" type="slidenum">
              <a:rPr lang="en-US" altLang="en-US">
                <a:latin typeface="Times New Roman" pitchFamily="18" charset="0"/>
              </a:rPr>
              <a:pPr/>
              <a:t>37</a:t>
            </a:fld>
            <a:endParaRPr lang="en-US" altLang="en-US">
              <a:latin typeface="Times New Roman" pitchFamily="18" charset="0"/>
            </a:endParaRPr>
          </a:p>
        </p:txBody>
      </p:sp>
      <p:sp>
        <p:nvSpPr>
          <p:cNvPr id="3072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0724"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A4B266-A4BA-4228-BFAC-BAC5E0DB80DE}" type="slidenum">
              <a:rPr lang="en-US"/>
              <a:pPr/>
              <a:t>97</a:t>
            </a:fld>
            <a:endParaRPr lang="en-US"/>
          </a:p>
        </p:txBody>
      </p:sp>
      <p:sp>
        <p:nvSpPr>
          <p:cNvPr id="906242" name="Rectangle 2"/>
          <p:cNvSpPr>
            <a:spLocks noGrp="1" noRot="1" noChangeAspect="1" noChangeArrowheads="1" noTextEdit="1"/>
          </p:cNvSpPr>
          <p:nvPr>
            <p:ph type="sldImg"/>
          </p:nvPr>
        </p:nvSpPr>
        <p:spPr>
          <a:xfrm>
            <a:off x="3055938" y="552450"/>
            <a:ext cx="3689350" cy="2767013"/>
          </a:xfrm>
          <a:ln/>
        </p:spPr>
      </p:sp>
      <p:sp>
        <p:nvSpPr>
          <p:cNvPr id="906243" name="Rectangle 3"/>
          <p:cNvSpPr>
            <a:spLocks noGrp="1" noChangeArrowheads="1"/>
          </p:cNvSpPr>
          <p:nvPr>
            <p:ph type="body" idx="1"/>
          </p:nvPr>
        </p:nvSpPr>
        <p:spPr/>
        <p:txBody>
          <a:bodyPr/>
          <a:lstStyle/>
          <a:p>
            <a:endParaRPr lang="en-US"/>
          </a:p>
        </p:txBody>
      </p:sp>
      <p:sp>
        <p:nvSpPr>
          <p:cNvPr id="2" name="Footer Placeholder 1"/>
          <p:cNvSpPr>
            <a:spLocks noGrp="1"/>
          </p:cNvSpPr>
          <p:nvPr>
            <p:ph type="ftr" sz="quarter" idx="10"/>
          </p:nvPr>
        </p:nvSpPr>
        <p:spPr/>
        <p:txBody>
          <a:bodyPr/>
          <a:lstStyle/>
          <a:p>
            <a:r>
              <a:rPr lang="en-IN"/>
              <a:t>Infosys Foundation Programme-Placed </a:t>
            </a:r>
          </a:p>
        </p:txBody>
      </p:sp>
      <p:sp>
        <p:nvSpPr>
          <p:cNvPr id="3" name="Header Placeholder 2"/>
          <p:cNvSpPr>
            <a:spLocks noGrp="1"/>
          </p:cNvSpPr>
          <p:nvPr>
            <p:ph type="hdr" sz="quarter" idx="11"/>
          </p:nvPr>
        </p:nvSpPr>
        <p:spPr/>
        <p:txBody>
          <a:bodyPr/>
          <a:lstStyle/>
          <a:p>
            <a:r>
              <a:rPr lang="en-US"/>
              <a:t>Pronaya Bhattacharya-Dept. of Information Technology</a:t>
            </a:r>
          </a:p>
        </p:txBody>
      </p:sp>
    </p:spTree>
    <p:extLst>
      <p:ext uri="{BB962C8B-B14F-4D97-AF65-F5344CB8AC3E}">
        <p14:creationId xmlns:p14="http://schemas.microsoft.com/office/powerpoint/2010/main" val="15965101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6"/>
          <p:cNvSpPr>
            <a:spLocks noGrp="1" noChangeArrowheads="1"/>
          </p:cNvSpPr>
          <p:nvPr>
            <p:ph type="ftr" sz="quarter" idx="4"/>
          </p:nvPr>
        </p:nvSpPr>
        <p:spPr/>
        <p:txBody>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Times New Roman" pitchFamily="18" charset="0"/>
                <a:ea typeface="+mn-ea"/>
                <a:cs typeface="+mn-cs"/>
              </a:rPr>
              <a:t>1.#</a:t>
            </a: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
        <p:nvSpPr>
          <p:cNvPr id="2" name="Header Placeholder 1"/>
          <p:cNvSpPr>
            <a:spLocks noGrp="1"/>
          </p:cNvSpPr>
          <p:nvPr>
            <p:ph type="hdr" sz="quarter" idx="10"/>
          </p:nvPr>
        </p:nvSpPr>
        <p:spPr/>
        <p:txBody>
          <a:bodyPr/>
          <a:lstStyle/>
          <a:p>
            <a:r>
              <a:rPr lang="en-US"/>
              <a:t>Pronaya Bhattacharya-Dept. of Information Technology</a:t>
            </a:r>
          </a:p>
        </p:txBody>
      </p:sp>
    </p:spTree>
    <p:extLst>
      <p:ext uri="{BB962C8B-B14F-4D97-AF65-F5344CB8AC3E}">
        <p14:creationId xmlns:p14="http://schemas.microsoft.com/office/powerpoint/2010/main" val="2375449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bwMode="auto">
          <a:noFill/>
          <a:ln>
            <a:miter lim="800000"/>
            <a:headEnd/>
            <a:tailEnd/>
          </a:ln>
        </p:spPr>
        <p:txBody>
          <a:bodyPr/>
          <a:lstStyle/>
          <a:p>
            <a:fld id="{7A8B3251-5DB4-4139-8E35-5A49F44DC858}" type="slidenum">
              <a:rPr lang="en-US" altLang="en-US">
                <a:latin typeface="Times New Roman" pitchFamily="18" charset="0"/>
              </a:rPr>
              <a:pPr/>
              <a:t>48</a:t>
            </a:fld>
            <a:endParaRPr lang="en-US" altLang="en-US">
              <a:latin typeface="Times New Roman" pitchFamily="18" charset="0"/>
            </a:endParaRPr>
          </a:p>
        </p:txBody>
      </p:sp>
      <p:sp>
        <p:nvSpPr>
          <p:cNvPr id="3379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379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bwMode="auto">
          <a:noFill/>
          <a:ln>
            <a:miter lim="800000"/>
            <a:headEnd/>
            <a:tailEnd/>
          </a:ln>
        </p:spPr>
        <p:txBody>
          <a:bodyPr/>
          <a:lstStyle/>
          <a:p>
            <a:fld id="{77153816-1CB2-4B3F-B6A0-F9D1A6C2E434}" type="slidenum">
              <a:rPr lang="en-US" altLang="en-US">
                <a:latin typeface="Times New Roman" pitchFamily="18" charset="0"/>
              </a:rPr>
              <a:pPr/>
              <a:t>49</a:t>
            </a:fld>
            <a:endParaRPr lang="en-US" altLang="en-US">
              <a:latin typeface="Times New Roman" pitchFamily="18" charset="0"/>
            </a:endParaRPr>
          </a:p>
        </p:txBody>
      </p:sp>
      <p:sp>
        <p:nvSpPr>
          <p:cNvPr id="3584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584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bwMode="auto">
          <a:noFill/>
          <a:ln>
            <a:miter lim="800000"/>
            <a:headEnd/>
            <a:tailEnd/>
          </a:ln>
        </p:spPr>
        <p:txBody>
          <a:bodyPr/>
          <a:lstStyle/>
          <a:p>
            <a:fld id="{3A13E253-37EB-41F6-8917-2F79EAC0E379}" type="slidenum">
              <a:rPr lang="en-US" altLang="en-US">
                <a:latin typeface="Times New Roman" pitchFamily="18" charset="0"/>
              </a:rPr>
              <a:pPr/>
              <a:t>51</a:t>
            </a:fld>
            <a:endParaRPr lang="en-US" altLang="en-US">
              <a:latin typeface="Times New Roman" pitchFamily="18" charset="0"/>
            </a:endParaRPr>
          </a:p>
        </p:txBody>
      </p:sp>
      <p:sp>
        <p:nvSpPr>
          <p:cNvPr id="3789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789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bwMode="auto">
          <a:noFill/>
          <a:ln>
            <a:miter lim="800000"/>
            <a:headEnd/>
            <a:tailEnd/>
          </a:ln>
        </p:spPr>
        <p:txBody>
          <a:bodyPr/>
          <a:lstStyle/>
          <a:p>
            <a:fld id="{57E0E661-B9F2-46E4-9E1F-E057CD35F3B0}" type="slidenum">
              <a:rPr lang="en-US" altLang="en-US">
                <a:latin typeface="Times New Roman" pitchFamily="18" charset="0"/>
              </a:rPr>
              <a:pPr/>
              <a:t>52</a:t>
            </a:fld>
            <a:endParaRPr lang="en-US" altLang="en-US">
              <a:latin typeface="Times New Roman" pitchFamily="18" charset="0"/>
            </a:endParaRPr>
          </a:p>
        </p:txBody>
      </p:sp>
      <p:sp>
        <p:nvSpPr>
          <p:cNvPr id="3993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994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bwMode="auto">
          <a:noFill/>
          <a:ln>
            <a:miter lim="800000"/>
            <a:headEnd/>
            <a:tailEnd/>
          </a:ln>
        </p:spPr>
        <p:txBody>
          <a:bodyPr/>
          <a:lstStyle/>
          <a:p>
            <a:fld id="{6250B197-967C-4A0E-B89A-DF77FA6197AC}" type="slidenum">
              <a:rPr lang="en-US" altLang="en-US">
                <a:latin typeface="Times New Roman" pitchFamily="18" charset="0"/>
              </a:rPr>
              <a:pPr/>
              <a:t>53</a:t>
            </a:fld>
            <a:endParaRPr lang="en-US" altLang="en-US">
              <a:latin typeface="Times New Roman" pitchFamily="18" charset="0"/>
            </a:endParaRPr>
          </a:p>
        </p:txBody>
      </p:sp>
      <p:sp>
        <p:nvSpPr>
          <p:cNvPr id="4198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198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bwMode="auto">
          <a:noFill/>
          <a:ln>
            <a:miter lim="800000"/>
            <a:headEnd/>
            <a:tailEnd/>
          </a:ln>
        </p:spPr>
        <p:txBody>
          <a:bodyPr/>
          <a:lstStyle/>
          <a:p>
            <a:fld id="{B4E24F76-B294-470D-B85E-B92B074024C9}" type="slidenum">
              <a:rPr lang="en-US" altLang="en-US">
                <a:latin typeface="Times New Roman" pitchFamily="18" charset="0"/>
              </a:rPr>
              <a:pPr/>
              <a:t>54</a:t>
            </a:fld>
            <a:endParaRPr lang="en-US" altLang="en-US">
              <a:latin typeface="Times New Roman" pitchFamily="18" charset="0"/>
            </a:endParaRPr>
          </a:p>
        </p:txBody>
      </p:sp>
      <p:sp>
        <p:nvSpPr>
          <p:cNvPr id="4403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403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22ED4-F773-6285-C1DB-030233E1A1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F881203-CF11-407C-AC9A-5CEA0EC026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7410D46-FDB5-3E67-D1BA-2737EF424287}"/>
              </a:ext>
            </a:extLst>
          </p:cNvPr>
          <p:cNvSpPr>
            <a:spLocks noGrp="1"/>
          </p:cNvSpPr>
          <p:nvPr>
            <p:ph type="dt" sz="half" idx="10"/>
          </p:nvPr>
        </p:nvSpPr>
        <p:spPr/>
        <p:txBody>
          <a:bodyPr/>
          <a:lstStyle/>
          <a:p>
            <a:fld id="{82F866DB-14D4-41C9-8038-57A3DDC22A93}" type="datetimeFigureOut">
              <a:rPr lang="en-IN" smtClean="0"/>
              <a:t>28-02-2024</a:t>
            </a:fld>
            <a:endParaRPr lang="en-IN"/>
          </a:p>
        </p:txBody>
      </p:sp>
      <p:sp>
        <p:nvSpPr>
          <p:cNvPr id="5" name="Footer Placeholder 4">
            <a:extLst>
              <a:ext uri="{FF2B5EF4-FFF2-40B4-BE49-F238E27FC236}">
                <a16:creationId xmlns:a16="http://schemas.microsoft.com/office/drawing/2014/main" id="{AD30CF28-6760-277B-4130-57B08292BA0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0EADE1E-7043-29C2-8F5B-0658C5100335}"/>
              </a:ext>
            </a:extLst>
          </p:cNvPr>
          <p:cNvSpPr>
            <a:spLocks noGrp="1"/>
          </p:cNvSpPr>
          <p:nvPr>
            <p:ph type="sldNum" sz="quarter" idx="12"/>
          </p:nvPr>
        </p:nvSpPr>
        <p:spPr/>
        <p:txBody>
          <a:bodyPr/>
          <a:lstStyle/>
          <a:p>
            <a:fld id="{732BF9CA-A431-4736-85E2-2C282D799BCA}" type="slidenum">
              <a:rPr lang="en-IN" smtClean="0"/>
              <a:t>‹#›</a:t>
            </a:fld>
            <a:endParaRPr lang="en-IN"/>
          </a:p>
        </p:txBody>
      </p:sp>
    </p:spTree>
    <p:extLst>
      <p:ext uri="{BB962C8B-B14F-4D97-AF65-F5344CB8AC3E}">
        <p14:creationId xmlns:p14="http://schemas.microsoft.com/office/powerpoint/2010/main" val="8703806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F96E-B41A-A53A-9D58-1A2D02C59B3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DD36793-4A1E-AE98-AB5E-01E48AF06A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9E9AB17-3B7B-65FF-07EE-237C15288949}"/>
              </a:ext>
            </a:extLst>
          </p:cNvPr>
          <p:cNvSpPr>
            <a:spLocks noGrp="1"/>
          </p:cNvSpPr>
          <p:nvPr>
            <p:ph type="dt" sz="half" idx="10"/>
          </p:nvPr>
        </p:nvSpPr>
        <p:spPr/>
        <p:txBody>
          <a:bodyPr/>
          <a:lstStyle/>
          <a:p>
            <a:fld id="{82F866DB-14D4-41C9-8038-57A3DDC22A93}" type="datetimeFigureOut">
              <a:rPr lang="en-IN" smtClean="0"/>
              <a:t>28-02-2024</a:t>
            </a:fld>
            <a:endParaRPr lang="en-IN"/>
          </a:p>
        </p:txBody>
      </p:sp>
      <p:sp>
        <p:nvSpPr>
          <p:cNvPr id="5" name="Footer Placeholder 4">
            <a:extLst>
              <a:ext uri="{FF2B5EF4-FFF2-40B4-BE49-F238E27FC236}">
                <a16:creationId xmlns:a16="http://schemas.microsoft.com/office/drawing/2014/main" id="{7A9F4FEF-DFDD-C265-D486-83784FF3BE2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2456249-2E06-E89D-E9C3-795B6D1AE003}"/>
              </a:ext>
            </a:extLst>
          </p:cNvPr>
          <p:cNvSpPr>
            <a:spLocks noGrp="1"/>
          </p:cNvSpPr>
          <p:nvPr>
            <p:ph type="sldNum" sz="quarter" idx="12"/>
          </p:nvPr>
        </p:nvSpPr>
        <p:spPr/>
        <p:txBody>
          <a:bodyPr/>
          <a:lstStyle/>
          <a:p>
            <a:fld id="{732BF9CA-A431-4736-85E2-2C282D799BCA}" type="slidenum">
              <a:rPr lang="en-IN" smtClean="0"/>
              <a:t>‹#›</a:t>
            </a:fld>
            <a:endParaRPr lang="en-IN"/>
          </a:p>
        </p:txBody>
      </p:sp>
    </p:spTree>
    <p:extLst>
      <p:ext uri="{BB962C8B-B14F-4D97-AF65-F5344CB8AC3E}">
        <p14:creationId xmlns:p14="http://schemas.microsoft.com/office/powerpoint/2010/main" val="4233184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FD4D30-A319-555E-D9BA-A5DBB73267D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ABD13F7-6938-ECE3-7DB9-58649512C9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2FD7E64-6103-9B2D-086A-2BC6E4400DCE}"/>
              </a:ext>
            </a:extLst>
          </p:cNvPr>
          <p:cNvSpPr>
            <a:spLocks noGrp="1"/>
          </p:cNvSpPr>
          <p:nvPr>
            <p:ph type="dt" sz="half" idx="10"/>
          </p:nvPr>
        </p:nvSpPr>
        <p:spPr/>
        <p:txBody>
          <a:bodyPr/>
          <a:lstStyle/>
          <a:p>
            <a:fld id="{82F866DB-14D4-41C9-8038-57A3DDC22A93}" type="datetimeFigureOut">
              <a:rPr lang="en-IN" smtClean="0"/>
              <a:t>28-02-2024</a:t>
            </a:fld>
            <a:endParaRPr lang="en-IN"/>
          </a:p>
        </p:txBody>
      </p:sp>
      <p:sp>
        <p:nvSpPr>
          <p:cNvPr id="5" name="Footer Placeholder 4">
            <a:extLst>
              <a:ext uri="{FF2B5EF4-FFF2-40B4-BE49-F238E27FC236}">
                <a16:creationId xmlns:a16="http://schemas.microsoft.com/office/drawing/2014/main" id="{9D0969F8-A3E7-2814-94D9-87A06D7E283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A48EA0F-4ABE-5008-E634-A7E5680C6026}"/>
              </a:ext>
            </a:extLst>
          </p:cNvPr>
          <p:cNvSpPr>
            <a:spLocks noGrp="1"/>
          </p:cNvSpPr>
          <p:nvPr>
            <p:ph type="sldNum" sz="quarter" idx="12"/>
          </p:nvPr>
        </p:nvSpPr>
        <p:spPr/>
        <p:txBody>
          <a:bodyPr/>
          <a:lstStyle/>
          <a:p>
            <a:fld id="{732BF9CA-A431-4736-85E2-2C282D799BCA}" type="slidenum">
              <a:rPr lang="en-IN" smtClean="0"/>
              <a:t>‹#›</a:t>
            </a:fld>
            <a:endParaRPr lang="en-IN"/>
          </a:p>
        </p:txBody>
      </p:sp>
    </p:spTree>
    <p:extLst>
      <p:ext uri="{BB962C8B-B14F-4D97-AF65-F5344CB8AC3E}">
        <p14:creationId xmlns:p14="http://schemas.microsoft.com/office/powerpoint/2010/main" val="2549063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FABE6-0FA8-80FE-1433-2F5FFC6BE35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44D3953-EFCF-E052-033D-AF0DBD51F5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ADA6668-4A25-9F34-64CE-813B532FE44D}"/>
              </a:ext>
            </a:extLst>
          </p:cNvPr>
          <p:cNvSpPr>
            <a:spLocks noGrp="1"/>
          </p:cNvSpPr>
          <p:nvPr>
            <p:ph type="dt" sz="half" idx="10"/>
          </p:nvPr>
        </p:nvSpPr>
        <p:spPr/>
        <p:txBody>
          <a:bodyPr/>
          <a:lstStyle/>
          <a:p>
            <a:fld id="{82F866DB-14D4-41C9-8038-57A3DDC22A93}" type="datetimeFigureOut">
              <a:rPr lang="en-IN" smtClean="0"/>
              <a:t>28-02-2024</a:t>
            </a:fld>
            <a:endParaRPr lang="en-IN"/>
          </a:p>
        </p:txBody>
      </p:sp>
      <p:sp>
        <p:nvSpPr>
          <p:cNvPr id="5" name="Footer Placeholder 4">
            <a:extLst>
              <a:ext uri="{FF2B5EF4-FFF2-40B4-BE49-F238E27FC236}">
                <a16:creationId xmlns:a16="http://schemas.microsoft.com/office/drawing/2014/main" id="{656D11D2-72FF-2629-5AEB-E472B9EE2BD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43B8EFF-E439-A01C-BBAA-1921E9F4ADC9}"/>
              </a:ext>
            </a:extLst>
          </p:cNvPr>
          <p:cNvSpPr>
            <a:spLocks noGrp="1"/>
          </p:cNvSpPr>
          <p:nvPr>
            <p:ph type="sldNum" sz="quarter" idx="12"/>
          </p:nvPr>
        </p:nvSpPr>
        <p:spPr/>
        <p:txBody>
          <a:bodyPr/>
          <a:lstStyle/>
          <a:p>
            <a:fld id="{732BF9CA-A431-4736-85E2-2C282D799BCA}" type="slidenum">
              <a:rPr lang="en-IN" smtClean="0"/>
              <a:t>‹#›</a:t>
            </a:fld>
            <a:endParaRPr lang="en-IN"/>
          </a:p>
        </p:txBody>
      </p:sp>
    </p:spTree>
    <p:extLst>
      <p:ext uri="{BB962C8B-B14F-4D97-AF65-F5344CB8AC3E}">
        <p14:creationId xmlns:p14="http://schemas.microsoft.com/office/powerpoint/2010/main" val="25848251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9ADD4-704B-D039-E0B5-EA3ECF5A02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D2C6B6E-61D7-6DF1-19B4-C12D42AF5C3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8986AB9-60B2-9E01-EFEF-0AEFF89257A1}"/>
              </a:ext>
            </a:extLst>
          </p:cNvPr>
          <p:cNvSpPr>
            <a:spLocks noGrp="1"/>
          </p:cNvSpPr>
          <p:nvPr>
            <p:ph type="dt" sz="half" idx="10"/>
          </p:nvPr>
        </p:nvSpPr>
        <p:spPr/>
        <p:txBody>
          <a:bodyPr/>
          <a:lstStyle/>
          <a:p>
            <a:fld id="{82F866DB-14D4-41C9-8038-57A3DDC22A93}" type="datetimeFigureOut">
              <a:rPr lang="en-IN" smtClean="0"/>
              <a:t>28-02-2024</a:t>
            </a:fld>
            <a:endParaRPr lang="en-IN"/>
          </a:p>
        </p:txBody>
      </p:sp>
      <p:sp>
        <p:nvSpPr>
          <p:cNvPr id="5" name="Footer Placeholder 4">
            <a:extLst>
              <a:ext uri="{FF2B5EF4-FFF2-40B4-BE49-F238E27FC236}">
                <a16:creationId xmlns:a16="http://schemas.microsoft.com/office/drawing/2014/main" id="{A5715DFB-7142-AC22-B66D-8BC6223280B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015302F-4AE3-AED4-BC77-AC4B99C12B11}"/>
              </a:ext>
            </a:extLst>
          </p:cNvPr>
          <p:cNvSpPr>
            <a:spLocks noGrp="1"/>
          </p:cNvSpPr>
          <p:nvPr>
            <p:ph type="sldNum" sz="quarter" idx="12"/>
          </p:nvPr>
        </p:nvSpPr>
        <p:spPr/>
        <p:txBody>
          <a:bodyPr/>
          <a:lstStyle/>
          <a:p>
            <a:fld id="{732BF9CA-A431-4736-85E2-2C282D799BCA}" type="slidenum">
              <a:rPr lang="en-IN" smtClean="0"/>
              <a:t>‹#›</a:t>
            </a:fld>
            <a:endParaRPr lang="en-IN"/>
          </a:p>
        </p:txBody>
      </p:sp>
    </p:spTree>
    <p:extLst>
      <p:ext uri="{BB962C8B-B14F-4D97-AF65-F5344CB8AC3E}">
        <p14:creationId xmlns:p14="http://schemas.microsoft.com/office/powerpoint/2010/main" val="1569267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EF960-0365-724B-B032-A7E66E55078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D10C147-BE9C-6100-760D-E5DDEDEA4C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4B753DB-7F7D-23E3-C1AD-D52A114E7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7CBEE7D-2B9A-5242-55C2-E69BEE6BEFCA}"/>
              </a:ext>
            </a:extLst>
          </p:cNvPr>
          <p:cNvSpPr>
            <a:spLocks noGrp="1"/>
          </p:cNvSpPr>
          <p:nvPr>
            <p:ph type="dt" sz="half" idx="10"/>
          </p:nvPr>
        </p:nvSpPr>
        <p:spPr/>
        <p:txBody>
          <a:bodyPr/>
          <a:lstStyle/>
          <a:p>
            <a:fld id="{82F866DB-14D4-41C9-8038-57A3DDC22A93}" type="datetimeFigureOut">
              <a:rPr lang="en-IN" smtClean="0"/>
              <a:t>28-02-2024</a:t>
            </a:fld>
            <a:endParaRPr lang="en-IN"/>
          </a:p>
        </p:txBody>
      </p:sp>
      <p:sp>
        <p:nvSpPr>
          <p:cNvPr id="6" name="Footer Placeholder 5">
            <a:extLst>
              <a:ext uri="{FF2B5EF4-FFF2-40B4-BE49-F238E27FC236}">
                <a16:creationId xmlns:a16="http://schemas.microsoft.com/office/drawing/2014/main" id="{15244C2D-9165-51E9-B21D-460EAAF782A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38C7BA2-D59A-63C8-E37A-EF63837DE1CE}"/>
              </a:ext>
            </a:extLst>
          </p:cNvPr>
          <p:cNvSpPr>
            <a:spLocks noGrp="1"/>
          </p:cNvSpPr>
          <p:nvPr>
            <p:ph type="sldNum" sz="quarter" idx="12"/>
          </p:nvPr>
        </p:nvSpPr>
        <p:spPr/>
        <p:txBody>
          <a:bodyPr/>
          <a:lstStyle/>
          <a:p>
            <a:fld id="{732BF9CA-A431-4736-85E2-2C282D799BCA}" type="slidenum">
              <a:rPr lang="en-IN" smtClean="0"/>
              <a:t>‹#›</a:t>
            </a:fld>
            <a:endParaRPr lang="en-IN"/>
          </a:p>
        </p:txBody>
      </p:sp>
    </p:spTree>
    <p:extLst>
      <p:ext uri="{BB962C8B-B14F-4D97-AF65-F5344CB8AC3E}">
        <p14:creationId xmlns:p14="http://schemas.microsoft.com/office/powerpoint/2010/main" val="3589271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BB6A3-66C9-98CC-F8BD-8106C5F3EFD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89870A4-9030-6D0F-DBBF-C4C0DE75D6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0F2866-B512-791B-46F2-AE2C40DC13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77023ED-71F6-63E3-40E2-4C7E7E92F3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841C4B-AE42-6D4C-85A9-8C1C12AB22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246CFC4-7A60-C27F-B927-DB91CBEDAC4F}"/>
              </a:ext>
            </a:extLst>
          </p:cNvPr>
          <p:cNvSpPr>
            <a:spLocks noGrp="1"/>
          </p:cNvSpPr>
          <p:nvPr>
            <p:ph type="dt" sz="half" idx="10"/>
          </p:nvPr>
        </p:nvSpPr>
        <p:spPr/>
        <p:txBody>
          <a:bodyPr/>
          <a:lstStyle/>
          <a:p>
            <a:fld id="{82F866DB-14D4-41C9-8038-57A3DDC22A93}" type="datetimeFigureOut">
              <a:rPr lang="en-IN" smtClean="0"/>
              <a:t>28-02-2024</a:t>
            </a:fld>
            <a:endParaRPr lang="en-IN"/>
          </a:p>
        </p:txBody>
      </p:sp>
      <p:sp>
        <p:nvSpPr>
          <p:cNvPr id="8" name="Footer Placeholder 7">
            <a:extLst>
              <a:ext uri="{FF2B5EF4-FFF2-40B4-BE49-F238E27FC236}">
                <a16:creationId xmlns:a16="http://schemas.microsoft.com/office/drawing/2014/main" id="{B59D34EB-23F6-6219-39E7-C9BC29838C5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A2ECB8F-BEAB-0498-9173-CFA25E2175A1}"/>
              </a:ext>
            </a:extLst>
          </p:cNvPr>
          <p:cNvSpPr>
            <a:spLocks noGrp="1"/>
          </p:cNvSpPr>
          <p:nvPr>
            <p:ph type="sldNum" sz="quarter" idx="12"/>
          </p:nvPr>
        </p:nvSpPr>
        <p:spPr/>
        <p:txBody>
          <a:bodyPr/>
          <a:lstStyle/>
          <a:p>
            <a:fld id="{732BF9CA-A431-4736-85E2-2C282D799BCA}" type="slidenum">
              <a:rPr lang="en-IN" smtClean="0"/>
              <a:t>‹#›</a:t>
            </a:fld>
            <a:endParaRPr lang="en-IN"/>
          </a:p>
        </p:txBody>
      </p:sp>
    </p:spTree>
    <p:extLst>
      <p:ext uri="{BB962C8B-B14F-4D97-AF65-F5344CB8AC3E}">
        <p14:creationId xmlns:p14="http://schemas.microsoft.com/office/powerpoint/2010/main" val="177812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C3C41-BA2A-8D39-DB2B-8B261BC571B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4C0FBB7-486D-1EE2-CFA1-7AE7AA2C4F61}"/>
              </a:ext>
            </a:extLst>
          </p:cNvPr>
          <p:cNvSpPr>
            <a:spLocks noGrp="1"/>
          </p:cNvSpPr>
          <p:nvPr>
            <p:ph type="dt" sz="half" idx="10"/>
          </p:nvPr>
        </p:nvSpPr>
        <p:spPr/>
        <p:txBody>
          <a:bodyPr/>
          <a:lstStyle/>
          <a:p>
            <a:fld id="{82F866DB-14D4-41C9-8038-57A3DDC22A93}" type="datetimeFigureOut">
              <a:rPr lang="en-IN" smtClean="0"/>
              <a:t>28-02-2024</a:t>
            </a:fld>
            <a:endParaRPr lang="en-IN"/>
          </a:p>
        </p:txBody>
      </p:sp>
      <p:sp>
        <p:nvSpPr>
          <p:cNvPr id="4" name="Footer Placeholder 3">
            <a:extLst>
              <a:ext uri="{FF2B5EF4-FFF2-40B4-BE49-F238E27FC236}">
                <a16:creationId xmlns:a16="http://schemas.microsoft.com/office/drawing/2014/main" id="{B853FCC6-0F5C-13DD-F3F6-4A771AF0C28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0E898DF-C44A-BCFB-D8C0-FC276FFFEF56}"/>
              </a:ext>
            </a:extLst>
          </p:cNvPr>
          <p:cNvSpPr>
            <a:spLocks noGrp="1"/>
          </p:cNvSpPr>
          <p:nvPr>
            <p:ph type="sldNum" sz="quarter" idx="12"/>
          </p:nvPr>
        </p:nvSpPr>
        <p:spPr/>
        <p:txBody>
          <a:bodyPr/>
          <a:lstStyle/>
          <a:p>
            <a:fld id="{732BF9CA-A431-4736-85E2-2C282D799BCA}" type="slidenum">
              <a:rPr lang="en-IN" smtClean="0"/>
              <a:t>‹#›</a:t>
            </a:fld>
            <a:endParaRPr lang="en-IN"/>
          </a:p>
        </p:txBody>
      </p:sp>
    </p:spTree>
    <p:extLst>
      <p:ext uri="{BB962C8B-B14F-4D97-AF65-F5344CB8AC3E}">
        <p14:creationId xmlns:p14="http://schemas.microsoft.com/office/powerpoint/2010/main" val="2899062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FB1DB6-A85E-8114-C53C-4F0CC2B2E0FE}"/>
              </a:ext>
            </a:extLst>
          </p:cNvPr>
          <p:cNvSpPr>
            <a:spLocks noGrp="1"/>
          </p:cNvSpPr>
          <p:nvPr>
            <p:ph type="dt" sz="half" idx="10"/>
          </p:nvPr>
        </p:nvSpPr>
        <p:spPr/>
        <p:txBody>
          <a:bodyPr/>
          <a:lstStyle/>
          <a:p>
            <a:fld id="{82F866DB-14D4-41C9-8038-57A3DDC22A93}" type="datetimeFigureOut">
              <a:rPr lang="en-IN" smtClean="0"/>
              <a:t>28-02-2024</a:t>
            </a:fld>
            <a:endParaRPr lang="en-IN"/>
          </a:p>
        </p:txBody>
      </p:sp>
      <p:sp>
        <p:nvSpPr>
          <p:cNvPr id="3" name="Footer Placeholder 2">
            <a:extLst>
              <a:ext uri="{FF2B5EF4-FFF2-40B4-BE49-F238E27FC236}">
                <a16:creationId xmlns:a16="http://schemas.microsoft.com/office/drawing/2014/main" id="{4F322F94-D488-07BB-F5C3-C7434AD04F7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D6F2428-94DA-1250-264F-1C0CD9DD787C}"/>
              </a:ext>
            </a:extLst>
          </p:cNvPr>
          <p:cNvSpPr>
            <a:spLocks noGrp="1"/>
          </p:cNvSpPr>
          <p:nvPr>
            <p:ph type="sldNum" sz="quarter" idx="12"/>
          </p:nvPr>
        </p:nvSpPr>
        <p:spPr/>
        <p:txBody>
          <a:bodyPr/>
          <a:lstStyle/>
          <a:p>
            <a:fld id="{732BF9CA-A431-4736-85E2-2C282D799BCA}" type="slidenum">
              <a:rPr lang="en-IN" smtClean="0"/>
              <a:t>‹#›</a:t>
            </a:fld>
            <a:endParaRPr lang="en-IN"/>
          </a:p>
        </p:txBody>
      </p:sp>
    </p:spTree>
    <p:extLst>
      <p:ext uri="{BB962C8B-B14F-4D97-AF65-F5344CB8AC3E}">
        <p14:creationId xmlns:p14="http://schemas.microsoft.com/office/powerpoint/2010/main" val="4203434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A4E3D-A5CA-16B4-5341-D964BECDB6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7F53F4E-D94F-0D13-1F64-7648D69839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2BC856D-8CBB-4FEC-28D8-ED2639082F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C33B6C-2BD9-1AA4-DD3D-7AB9AC28B13B}"/>
              </a:ext>
            </a:extLst>
          </p:cNvPr>
          <p:cNvSpPr>
            <a:spLocks noGrp="1"/>
          </p:cNvSpPr>
          <p:nvPr>
            <p:ph type="dt" sz="half" idx="10"/>
          </p:nvPr>
        </p:nvSpPr>
        <p:spPr/>
        <p:txBody>
          <a:bodyPr/>
          <a:lstStyle/>
          <a:p>
            <a:fld id="{82F866DB-14D4-41C9-8038-57A3DDC22A93}" type="datetimeFigureOut">
              <a:rPr lang="en-IN" smtClean="0"/>
              <a:t>28-02-2024</a:t>
            </a:fld>
            <a:endParaRPr lang="en-IN"/>
          </a:p>
        </p:txBody>
      </p:sp>
      <p:sp>
        <p:nvSpPr>
          <p:cNvPr id="6" name="Footer Placeholder 5">
            <a:extLst>
              <a:ext uri="{FF2B5EF4-FFF2-40B4-BE49-F238E27FC236}">
                <a16:creationId xmlns:a16="http://schemas.microsoft.com/office/drawing/2014/main" id="{478A530D-E287-DCE9-BA1E-62672A477DF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0643525-8171-FA2D-6A86-E809DDAA2975}"/>
              </a:ext>
            </a:extLst>
          </p:cNvPr>
          <p:cNvSpPr>
            <a:spLocks noGrp="1"/>
          </p:cNvSpPr>
          <p:nvPr>
            <p:ph type="sldNum" sz="quarter" idx="12"/>
          </p:nvPr>
        </p:nvSpPr>
        <p:spPr/>
        <p:txBody>
          <a:bodyPr/>
          <a:lstStyle/>
          <a:p>
            <a:fld id="{732BF9CA-A431-4736-85E2-2C282D799BCA}" type="slidenum">
              <a:rPr lang="en-IN" smtClean="0"/>
              <a:t>‹#›</a:t>
            </a:fld>
            <a:endParaRPr lang="en-IN"/>
          </a:p>
        </p:txBody>
      </p:sp>
    </p:spTree>
    <p:extLst>
      <p:ext uri="{BB962C8B-B14F-4D97-AF65-F5344CB8AC3E}">
        <p14:creationId xmlns:p14="http://schemas.microsoft.com/office/powerpoint/2010/main" val="1244444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1CD57-5FB2-0772-4189-750EEB5EB2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5E9351F-FD33-4A1B-F31E-77F5F974DE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0779EE9-49AE-6160-CDA3-DF443A735F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D11E10-80E2-CFA3-67A5-CEFB6CA23948}"/>
              </a:ext>
            </a:extLst>
          </p:cNvPr>
          <p:cNvSpPr>
            <a:spLocks noGrp="1"/>
          </p:cNvSpPr>
          <p:nvPr>
            <p:ph type="dt" sz="half" idx="10"/>
          </p:nvPr>
        </p:nvSpPr>
        <p:spPr/>
        <p:txBody>
          <a:bodyPr/>
          <a:lstStyle/>
          <a:p>
            <a:fld id="{82F866DB-14D4-41C9-8038-57A3DDC22A93}" type="datetimeFigureOut">
              <a:rPr lang="en-IN" smtClean="0"/>
              <a:t>28-02-2024</a:t>
            </a:fld>
            <a:endParaRPr lang="en-IN"/>
          </a:p>
        </p:txBody>
      </p:sp>
      <p:sp>
        <p:nvSpPr>
          <p:cNvPr id="6" name="Footer Placeholder 5">
            <a:extLst>
              <a:ext uri="{FF2B5EF4-FFF2-40B4-BE49-F238E27FC236}">
                <a16:creationId xmlns:a16="http://schemas.microsoft.com/office/drawing/2014/main" id="{875F1B3C-5F02-50F5-973A-B40FD5714B3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308C623-8A8B-BEBA-9EF7-41F7B48CA48B}"/>
              </a:ext>
            </a:extLst>
          </p:cNvPr>
          <p:cNvSpPr>
            <a:spLocks noGrp="1"/>
          </p:cNvSpPr>
          <p:nvPr>
            <p:ph type="sldNum" sz="quarter" idx="12"/>
          </p:nvPr>
        </p:nvSpPr>
        <p:spPr/>
        <p:txBody>
          <a:bodyPr/>
          <a:lstStyle/>
          <a:p>
            <a:fld id="{732BF9CA-A431-4736-85E2-2C282D799BCA}" type="slidenum">
              <a:rPr lang="en-IN" smtClean="0"/>
              <a:t>‹#›</a:t>
            </a:fld>
            <a:endParaRPr lang="en-IN"/>
          </a:p>
        </p:txBody>
      </p:sp>
    </p:spTree>
    <p:extLst>
      <p:ext uri="{BB962C8B-B14F-4D97-AF65-F5344CB8AC3E}">
        <p14:creationId xmlns:p14="http://schemas.microsoft.com/office/powerpoint/2010/main" val="2558866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B79EB9-10EB-8A0B-C7D7-3C836DA067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9508424-9984-750F-0511-371FCCA9B7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A6D09A8-AD5A-DBA3-6647-6CABFB6295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2F866DB-14D4-41C9-8038-57A3DDC22A93}" type="datetimeFigureOut">
              <a:rPr lang="en-IN" smtClean="0"/>
              <a:t>28-02-2024</a:t>
            </a:fld>
            <a:endParaRPr lang="en-IN"/>
          </a:p>
        </p:txBody>
      </p:sp>
      <p:sp>
        <p:nvSpPr>
          <p:cNvPr id="5" name="Footer Placeholder 4">
            <a:extLst>
              <a:ext uri="{FF2B5EF4-FFF2-40B4-BE49-F238E27FC236}">
                <a16:creationId xmlns:a16="http://schemas.microsoft.com/office/drawing/2014/main" id="{BE1A6B74-4631-AB45-64DB-D581DCDF7D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844A4FAF-C8BD-CD7D-D6EB-D1931CFDD5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32BF9CA-A431-4736-85E2-2C282D799BCA}" type="slidenum">
              <a:rPr lang="en-IN" smtClean="0"/>
              <a:t>‹#›</a:t>
            </a:fld>
            <a:endParaRPr lang="en-IN"/>
          </a:p>
        </p:txBody>
      </p:sp>
    </p:spTree>
    <p:extLst>
      <p:ext uri="{BB962C8B-B14F-4D97-AF65-F5344CB8AC3E}">
        <p14:creationId xmlns:p14="http://schemas.microsoft.com/office/powerpoint/2010/main" val="11648725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emf"/><Relationship Id="rId4" Type="http://schemas.openxmlformats.org/officeDocument/2006/relationships/image" Target="../media/image20.emf"/><Relationship Id="rId9" Type="http://schemas.openxmlformats.org/officeDocument/2006/relationships/image" Target="../media/image25.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emf"/><Relationship Id="rId4" Type="http://schemas.openxmlformats.org/officeDocument/2006/relationships/image" Target="../media/image20.emf"/><Relationship Id="rId9" Type="http://schemas.openxmlformats.org/officeDocument/2006/relationships/image" Target="../media/image25.emf"/></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59.jpeg"/><Relationship Id="rId7" Type="http://schemas.openxmlformats.org/officeDocument/2006/relationships/image" Target="../media/image63.jpeg"/><Relationship Id="rId2" Type="http://schemas.openxmlformats.org/officeDocument/2006/relationships/image" Target="../media/image58.jpe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jpeg"/><Relationship Id="rId4" Type="http://schemas.openxmlformats.org/officeDocument/2006/relationships/image" Target="../media/image60.jpeg"/></Relationships>
</file>

<file path=ppt/slides/_rels/slide83.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hyperlink" Target="http://www.computerhope.com/jargon/t/treetopo.htm" TargetMode="External"/><Relationship Id="rId3" Type="http://schemas.openxmlformats.org/officeDocument/2006/relationships/hyperlink" Target="http://www.computerhope.com/jargon/t/topology.htm" TargetMode="External"/><Relationship Id="rId7" Type="http://schemas.openxmlformats.org/officeDocument/2006/relationships/hyperlink" Target="http://www.computerhope.com/jargon/s/startopo.htm"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hyperlink" Target="http://www.computerhope.com/jargon/r/ringtopo.htm" TargetMode="External"/><Relationship Id="rId5" Type="http://schemas.openxmlformats.org/officeDocument/2006/relationships/hyperlink" Target="http://www.computerhope.com/jargon/m/mesh.htm" TargetMode="External"/><Relationship Id="rId4" Type="http://schemas.openxmlformats.org/officeDocument/2006/relationships/hyperlink" Target="http://www.computerhope.com/jargon/b/bustopol.htm" TargetMode="External"/><Relationship Id="rId9" Type="http://schemas.openxmlformats.org/officeDocument/2006/relationships/image" Target="../media/image72.jpe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98.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D2B7A-DAA5-3C46-7401-74371A58558F}"/>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A737732D-67EE-7734-2782-47BF1A286DB3}"/>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992489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2306638" y="381001"/>
            <a:ext cx="7886700" cy="993775"/>
          </a:xfrm>
        </p:spPr>
        <p:txBody>
          <a:bodyPr/>
          <a:lstStyle/>
          <a:p>
            <a:r>
              <a:rPr lang="en-US" altLang="en-US" sz="3600" b="1">
                <a:solidFill>
                  <a:srgbClr val="0000FF"/>
                </a:solidFill>
              </a:rPr>
              <a:t> Applications of Computer Network </a:t>
            </a:r>
            <a:r>
              <a:rPr lang="en-US" altLang="en-US" sz="2800">
                <a:solidFill>
                  <a:srgbClr val="0000FF"/>
                </a:solidFill>
              </a:rPr>
              <a:t>(contd.)</a:t>
            </a:r>
            <a:endParaRPr lang="en-US" altLang="en-US" sz="3600">
              <a:solidFill>
                <a:srgbClr val="0000FF"/>
              </a:solidFill>
            </a:endParaRPr>
          </a:p>
        </p:txBody>
      </p:sp>
      <p:sp>
        <p:nvSpPr>
          <p:cNvPr id="8195" name="Content Placeholder 5"/>
          <p:cNvSpPr>
            <a:spLocks noGrp="1"/>
          </p:cNvSpPr>
          <p:nvPr>
            <p:ph idx="1"/>
          </p:nvPr>
        </p:nvSpPr>
        <p:spPr>
          <a:xfrm>
            <a:off x="2306638" y="2209800"/>
            <a:ext cx="8515350" cy="3995738"/>
          </a:xfrm>
        </p:spPr>
        <p:txBody>
          <a:bodyPr/>
          <a:lstStyle/>
          <a:p>
            <a:pPr marL="514350" indent="-514350" algn="just">
              <a:buFont typeface="+mj-lt"/>
              <a:buAutoNum type="arabicPeriod" startAt="2"/>
              <a:defRPr/>
            </a:pPr>
            <a:r>
              <a:rPr lang="en-US" b="1" dirty="0">
                <a:solidFill>
                  <a:srgbClr val="C00000"/>
                </a:solidFill>
              </a:rPr>
              <a:t>Home Applications</a:t>
            </a:r>
          </a:p>
          <a:p>
            <a:pPr marL="0" indent="0" algn="just">
              <a:buNone/>
              <a:defRPr/>
            </a:pPr>
            <a:r>
              <a:rPr lang="en-US" sz="1800" b="1" dirty="0"/>
              <a:t>          Some of the most important uses of the Internet for home users are as follows:</a:t>
            </a:r>
          </a:p>
          <a:p>
            <a:pPr algn="just">
              <a:defRPr/>
            </a:pPr>
            <a:endParaRPr lang="en-US" sz="1800" b="1" dirty="0"/>
          </a:p>
          <a:p>
            <a:pPr algn="just">
              <a:defRPr/>
            </a:pPr>
            <a:r>
              <a:rPr lang="en-US" sz="2000" b="1" dirty="0"/>
              <a:t>Access to remote information</a:t>
            </a:r>
          </a:p>
          <a:p>
            <a:pPr algn="just">
              <a:defRPr/>
            </a:pPr>
            <a:r>
              <a:rPr lang="en-US" sz="2000" b="1" dirty="0"/>
              <a:t>Person-to-person communication</a:t>
            </a:r>
          </a:p>
          <a:p>
            <a:pPr algn="just">
              <a:defRPr/>
            </a:pPr>
            <a:r>
              <a:rPr lang="en-US" sz="2000" b="1" dirty="0"/>
              <a:t>Interactive entertainment</a:t>
            </a:r>
          </a:p>
          <a:p>
            <a:pPr algn="just">
              <a:defRPr/>
            </a:pPr>
            <a:r>
              <a:rPr lang="en-US" sz="2000" b="1" dirty="0"/>
              <a:t>Electronic commerce</a:t>
            </a:r>
          </a:p>
        </p:txBody>
      </p:sp>
      <p:sp>
        <p:nvSpPr>
          <p:cNvPr id="6" name="Date Placeholder 5"/>
          <p:cNvSpPr>
            <a:spLocks noGrp="1"/>
          </p:cNvSpPr>
          <p:nvPr>
            <p:ph type="dt" sz="half" idx="10"/>
          </p:nvPr>
        </p:nvSpPr>
        <p:spPr/>
        <p:txBody>
          <a:bodyPr/>
          <a:lstStyle/>
          <a:p>
            <a:pPr>
              <a:defRPr/>
            </a:pPr>
            <a:fld id="{0C995B27-6764-45ED-9F88-391CE227E899}" type="datetime1">
              <a:rPr lang="en-US" smtClean="0"/>
              <a:pPr>
                <a:defRPr/>
              </a:pPr>
              <a:t>2/28/2024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10</a:t>
            </a:fld>
            <a:endParaRPr lang="en-US" altLang="en-US"/>
          </a:p>
        </p:txBody>
      </p:sp>
    </p:spTree>
  </p:cSld>
  <p:clrMapOvr>
    <a:masterClrMapping/>
  </p:clrMapOvr>
  <p:transition spd="med">
    <p:pull/>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p:cNvSpPr>
          <p:nvPr>
            <p:ph type="title"/>
          </p:nvPr>
        </p:nvSpPr>
        <p:spPr/>
        <p:txBody>
          <a:bodyPr/>
          <a:lstStyle/>
          <a:p>
            <a:r>
              <a:rPr lang="en-US" altLang="en-US"/>
              <a:t>Backbone Networks:</a:t>
            </a:r>
            <a:br>
              <a:rPr lang="en-US" altLang="en-US"/>
            </a:br>
            <a:r>
              <a:rPr lang="en-US" altLang="en-US"/>
              <a:t> </a:t>
            </a:r>
            <a:r>
              <a:rPr lang="en-US" altLang="en-US">
                <a:solidFill>
                  <a:srgbClr val="0000FF"/>
                </a:solidFill>
              </a:rPr>
              <a:t>Collapsed Backbone</a:t>
            </a:r>
          </a:p>
        </p:txBody>
      </p:sp>
      <p:pic>
        <p:nvPicPr>
          <p:cNvPr id="110596" name="Picture 2" descr="https://image.slidesharecdn.com/networktopologies-140716011330-phpapp02/95/network-topologies-25-638.jpg?cb=1405473263"/>
          <p:cNvPicPr>
            <a:picLocks noChangeAspect="1" noChangeArrowheads="1"/>
          </p:cNvPicPr>
          <p:nvPr/>
        </p:nvPicPr>
        <p:blipFill>
          <a:blip r:embed="rId2"/>
          <a:srcRect t="18611" b="15025"/>
          <a:stretch>
            <a:fillRect/>
          </a:stretch>
        </p:blipFill>
        <p:spPr bwMode="auto">
          <a:xfrm>
            <a:off x="3048000" y="1509714"/>
            <a:ext cx="5918200" cy="2949575"/>
          </a:xfrm>
          <a:prstGeom prst="rect">
            <a:avLst/>
          </a:prstGeom>
          <a:noFill/>
          <a:ln w="9525">
            <a:noFill/>
            <a:miter lim="800000"/>
            <a:headEnd/>
            <a:tailEnd/>
          </a:ln>
        </p:spPr>
      </p:pic>
      <p:sp>
        <p:nvSpPr>
          <p:cNvPr id="110597" name="Rectangle 3"/>
          <p:cNvSpPr txBox="1">
            <a:spLocks/>
          </p:cNvSpPr>
          <p:nvPr/>
        </p:nvSpPr>
        <p:spPr bwMode="auto">
          <a:xfrm>
            <a:off x="1892300" y="4559301"/>
            <a:ext cx="8229600" cy="4525963"/>
          </a:xfrm>
          <a:prstGeom prst="rect">
            <a:avLst/>
          </a:prstGeom>
          <a:noFill/>
          <a:ln w="9525">
            <a:noFill/>
            <a:miter lim="800000"/>
            <a:headEnd/>
            <a:tailEnd/>
          </a:ln>
        </p:spPr>
        <p:txBody>
          <a:bodyPr/>
          <a:lstStyle/>
          <a:p>
            <a:pPr marL="342900" indent="-342900" algn="just">
              <a:spcBef>
                <a:spcPct val="20000"/>
              </a:spcBef>
              <a:buFont typeface="Arial" pitchFamily="34" charset="0"/>
              <a:buChar char="•"/>
            </a:pPr>
            <a:r>
              <a:rPr lang="en-US" altLang="en-US" sz="2000">
                <a:latin typeface="Calibri" pitchFamily="34" charset="0"/>
              </a:rPr>
              <a:t>A network configuration that provides a </a:t>
            </a:r>
            <a:r>
              <a:rPr lang="en-US" altLang="en-US" sz="2000" b="1">
                <a:latin typeface="Calibri" pitchFamily="34" charset="0"/>
              </a:rPr>
              <a:t>backbone</a:t>
            </a:r>
            <a:r>
              <a:rPr lang="en-US" altLang="en-US" sz="2000">
                <a:latin typeface="Calibri" pitchFamily="34" charset="0"/>
              </a:rPr>
              <a:t> in a centralized location, to which all subnetworks are attached. A </a:t>
            </a:r>
            <a:r>
              <a:rPr lang="en-US" altLang="en-US" sz="2000" b="1">
                <a:latin typeface="Calibri" pitchFamily="34" charset="0"/>
              </a:rPr>
              <a:t>collapsed backbone</a:t>
            </a:r>
            <a:r>
              <a:rPr lang="en-US" altLang="en-US" sz="2000">
                <a:latin typeface="Calibri" pitchFamily="34" charset="0"/>
              </a:rPr>
              <a:t> is implemented in a router or switch that uses a high-speed backplane that can handle the simultaneous traffic of all or most of its ports at full wire speed.</a:t>
            </a:r>
          </a:p>
        </p:txBody>
      </p:sp>
      <p:sp>
        <p:nvSpPr>
          <p:cNvPr id="6" name="Date Placeholder 5"/>
          <p:cNvSpPr>
            <a:spLocks noGrp="1"/>
          </p:cNvSpPr>
          <p:nvPr>
            <p:ph type="dt" sz="half" idx="10"/>
          </p:nvPr>
        </p:nvSpPr>
        <p:spPr/>
        <p:txBody>
          <a:bodyPr/>
          <a:lstStyle/>
          <a:p>
            <a:pPr>
              <a:defRPr/>
            </a:pPr>
            <a:fld id="{DC36B655-C290-49FA-9AF6-E71C9C85697D}" type="datetime1">
              <a:rPr lang="en-US" smtClean="0"/>
              <a:pPr>
                <a:defRPr/>
              </a:pPr>
              <a:t>2/28/2024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100</a:t>
            </a:fld>
            <a:endParaRPr lang="en-US" altLang="en-US"/>
          </a:p>
        </p:txBody>
      </p:sp>
    </p:spTree>
  </p:cSld>
  <p:clrMapOvr>
    <a:masterClrMapping/>
  </p:clrMapOvr>
  <p:transition spd="med">
    <p:pull/>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p:cNvSpPr>
          <p:nvPr>
            <p:ph type="title"/>
          </p:nvPr>
        </p:nvSpPr>
        <p:spPr/>
        <p:txBody>
          <a:bodyPr/>
          <a:lstStyle/>
          <a:p>
            <a:r>
              <a:rPr lang="en-US" altLang="en-US"/>
              <a:t>Backbone Networks:</a:t>
            </a:r>
            <a:br>
              <a:rPr lang="en-US" altLang="en-US"/>
            </a:br>
            <a:r>
              <a:rPr lang="en-US" altLang="en-US"/>
              <a:t> </a:t>
            </a:r>
            <a:r>
              <a:rPr lang="en-US" altLang="en-US">
                <a:solidFill>
                  <a:srgbClr val="0000FF"/>
                </a:solidFill>
              </a:rPr>
              <a:t>Parallel Backbone</a:t>
            </a:r>
          </a:p>
        </p:txBody>
      </p:sp>
      <p:pic>
        <p:nvPicPr>
          <p:cNvPr id="111620" name="Picture 2" descr="Image result for parallel backbone"/>
          <p:cNvPicPr>
            <a:picLocks noChangeAspect="1" noChangeArrowheads="1"/>
          </p:cNvPicPr>
          <p:nvPr/>
        </p:nvPicPr>
        <p:blipFill>
          <a:blip r:embed="rId2"/>
          <a:srcRect l="12479" t="37778" r="9882" b="9999"/>
          <a:stretch>
            <a:fillRect/>
          </a:stretch>
        </p:blipFill>
        <p:spPr bwMode="auto">
          <a:xfrm>
            <a:off x="2971800" y="1438275"/>
            <a:ext cx="5905500" cy="2978150"/>
          </a:xfrm>
          <a:prstGeom prst="rect">
            <a:avLst/>
          </a:prstGeom>
          <a:noFill/>
          <a:ln w="9525">
            <a:noFill/>
            <a:miter lim="800000"/>
            <a:headEnd/>
            <a:tailEnd/>
          </a:ln>
        </p:spPr>
      </p:pic>
      <p:sp>
        <p:nvSpPr>
          <p:cNvPr id="111621" name="Rectangle 3"/>
          <p:cNvSpPr txBox="1">
            <a:spLocks/>
          </p:cNvSpPr>
          <p:nvPr/>
        </p:nvSpPr>
        <p:spPr bwMode="auto">
          <a:xfrm>
            <a:off x="1809750" y="4473576"/>
            <a:ext cx="8229600" cy="4525963"/>
          </a:xfrm>
          <a:prstGeom prst="rect">
            <a:avLst/>
          </a:prstGeom>
          <a:noFill/>
          <a:ln w="9525">
            <a:noFill/>
            <a:miter lim="800000"/>
            <a:headEnd/>
            <a:tailEnd/>
          </a:ln>
        </p:spPr>
        <p:txBody>
          <a:bodyPr/>
          <a:lstStyle/>
          <a:p>
            <a:pPr marL="342900" indent="-342900" algn="just">
              <a:spcBef>
                <a:spcPct val="20000"/>
              </a:spcBef>
              <a:buFont typeface="Arial" pitchFamily="34" charset="0"/>
              <a:buChar char="•"/>
            </a:pPr>
            <a:r>
              <a:rPr lang="en-US" altLang="en-US" sz="2400">
                <a:latin typeface="Calibri" pitchFamily="34" charset="0"/>
              </a:rPr>
              <a:t>When organizations are looking for a very strong and trustworthy </a:t>
            </a:r>
            <a:r>
              <a:rPr lang="en-US" altLang="en-US" sz="2400" b="1">
                <a:latin typeface="Calibri" pitchFamily="34" charset="0"/>
              </a:rPr>
              <a:t>backbone</a:t>
            </a:r>
            <a:r>
              <a:rPr lang="en-US" altLang="en-US" sz="2400">
                <a:latin typeface="Calibri" pitchFamily="34" charset="0"/>
              </a:rPr>
              <a:t> they should choose a </a:t>
            </a:r>
            <a:r>
              <a:rPr lang="en-US" altLang="en-US" sz="2400" b="1">
                <a:latin typeface="Calibri" pitchFamily="34" charset="0"/>
              </a:rPr>
              <a:t>parallel backbone</a:t>
            </a:r>
            <a:r>
              <a:rPr lang="en-US" altLang="en-US" sz="2400">
                <a:latin typeface="Calibri" pitchFamily="34" charset="0"/>
              </a:rPr>
              <a:t>. This </a:t>
            </a:r>
            <a:r>
              <a:rPr lang="en-US" altLang="en-US" sz="2400" b="1">
                <a:latin typeface="Calibri" pitchFamily="34" charset="0"/>
              </a:rPr>
              <a:t>backbone</a:t>
            </a:r>
            <a:r>
              <a:rPr lang="en-US" altLang="en-US" sz="2400">
                <a:latin typeface="Calibri" pitchFamily="34" charset="0"/>
              </a:rPr>
              <a:t> is a variation of a collapsed </a:t>
            </a:r>
            <a:r>
              <a:rPr lang="en-US" altLang="en-US" sz="2400" b="1">
                <a:latin typeface="Calibri" pitchFamily="34" charset="0"/>
              </a:rPr>
              <a:t>backbone</a:t>
            </a:r>
            <a:r>
              <a:rPr lang="en-US" altLang="en-US" sz="2400">
                <a:latin typeface="Calibri" pitchFamily="34" charset="0"/>
              </a:rPr>
              <a:t> in that it uses a central node (connection point).</a:t>
            </a:r>
          </a:p>
        </p:txBody>
      </p:sp>
      <p:sp>
        <p:nvSpPr>
          <p:cNvPr id="6" name="Date Placeholder 5"/>
          <p:cNvSpPr>
            <a:spLocks noGrp="1"/>
          </p:cNvSpPr>
          <p:nvPr>
            <p:ph type="dt" sz="half" idx="10"/>
          </p:nvPr>
        </p:nvSpPr>
        <p:spPr/>
        <p:txBody>
          <a:bodyPr/>
          <a:lstStyle/>
          <a:p>
            <a:pPr>
              <a:defRPr/>
            </a:pPr>
            <a:fld id="{43A96B15-CEF7-435C-BDBE-31D57087147D}" type="datetime1">
              <a:rPr lang="en-US" smtClean="0"/>
              <a:pPr>
                <a:defRPr/>
              </a:pPr>
              <a:t>2/28/2024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101</a:t>
            </a:fld>
            <a:endParaRPr lang="en-US" altLang="en-US"/>
          </a:p>
        </p:txBody>
      </p:sp>
    </p:spTree>
  </p:cSld>
  <p:clrMapOvr>
    <a:masterClrMapping/>
  </p:clrMapOvr>
  <p:transition spd="med">
    <p:pull/>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ltLang="en-US" dirty="0"/>
              <a:t>Hybrid Model-The Internet Model</a:t>
            </a:r>
          </a:p>
        </p:txBody>
      </p:sp>
      <p:sp>
        <p:nvSpPr>
          <p:cNvPr id="3" name="Date Placeholder 2"/>
          <p:cNvSpPr>
            <a:spLocks noGrp="1"/>
          </p:cNvSpPr>
          <p:nvPr>
            <p:ph type="dt" sz="half" idx="10"/>
          </p:nvPr>
        </p:nvSpPr>
        <p:spPr/>
        <p:txBody>
          <a:bodyPr/>
          <a:lstStyle/>
          <a:p>
            <a:fld id="{02E994A2-B72C-4F31-A966-B95E803D7F5D}" type="datetime1">
              <a:rPr lang="en-US" smtClean="0"/>
              <a:pPr/>
              <a:t>2/28/2024</a:t>
            </a:fld>
            <a:endParaRPr lang="en-US" dirty="0"/>
          </a:p>
        </p:txBody>
      </p:sp>
      <p:sp>
        <p:nvSpPr>
          <p:cNvPr id="2" name="Slide Number Placeholder 1"/>
          <p:cNvSpPr>
            <a:spLocks noGrp="1"/>
          </p:cNvSpPr>
          <p:nvPr>
            <p:ph type="sldNum" sz="quarter" idx="12"/>
          </p:nvPr>
        </p:nvSpPr>
        <p:spPr/>
        <p:txBody>
          <a:bodyPr/>
          <a:lstStyle/>
          <a:p>
            <a:fld id="{6D22F896-40B5-4ADD-8801-0D06FADFA095}" type="slidenum">
              <a:rPr lang="en-US" smtClean="0"/>
              <a:pPr/>
              <a:t>102</a:t>
            </a:fld>
            <a:endParaRPr lang="en-US" dirty="0"/>
          </a:p>
        </p:txBody>
      </p:sp>
      <p:pic>
        <p:nvPicPr>
          <p:cNvPr id="43012" name="Picture 4" descr="1-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8953" y="2336874"/>
            <a:ext cx="4640376" cy="2153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7790472"/>
      </p:ext>
    </p:extLst>
  </p:cSld>
  <p:clrMapOvr>
    <a:masterClrMapping/>
  </p:clrMapOvr>
  <p:transition spd="slow">
    <p:wip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1"/>
          <p:cNvSpPr txBox="1">
            <a:spLocks noGrp="1"/>
          </p:cNvSpPr>
          <p:nvPr/>
        </p:nvSpPr>
        <p:spPr bwMode="auto">
          <a:xfrm>
            <a:off x="2667000" y="6400800"/>
            <a:ext cx="1428750" cy="457200"/>
          </a:xfrm>
          <a:prstGeom prst="rect">
            <a:avLst/>
          </a:prstGeom>
          <a:noFill/>
          <a:ln>
            <a:miter lim="800000"/>
            <a:headEnd/>
            <a:tailEnd/>
          </a:ln>
        </p:spPr>
        <p:txBody>
          <a:bodyPr anchor="b"/>
          <a:lstStyle>
            <a:lvl1pPr eaLnBrk="0" hangingPunct="0">
              <a:defRPr sz="3200" b="1" i="1">
                <a:solidFill>
                  <a:schemeClr val="tx1"/>
                </a:solidFill>
                <a:latin typeface="Baby Kruffy"/>
                <a:cs typeface="Arial" panose="020B0604020202020204" pitchFamily="34" charset="0"/>
              </a:defRPr>
            </a:lvl1pPr>
            <a:lvl2pPr marL="742950" indent="-285750" eaLnBrk="0" hangingPunct="0">
              <a:defRPr sz="3200" b="1" i="1">
                <a:solidFill>
                  <a:schemeClr val="tx1"/>
                </a:solidFill>
                <a:latin typeface="Baby Kruffy"/>
                <a:cs typeface="Arial" panose="020B0604020202020204" pitchFamily="34" charset="0"/>
              </a:defRPr>
            </a:lvl2pPr>
            <a:lvl3pPr marL="1143000" indent="-228600" eaLnBrk="0" hangingPunct="0">
              <a:defRPr sz="3200" b="1" i="1">
                <a:solidFill>
                  <a:schemeClr val="tx1"/>
                </a:solidFill>
                <a:latin typeface="Baby Kruffy"/>
                <a:cs typeface="Arial" panose="020B0604020202020204" pitchFamily="34" charset="0"/>
              </a:defRPr>
            </a:lvl3pPr>
            <a:lvl4pPr marL="1600200" indent="-228600" eaLnBrk="0" hangingPunct="0">
              <a:defRPr sz="3200" b="1" i="1">
                <a:solidFill>
                  <a:schemeClr val="tx1"/>
                </a:solidFill>
                <a:latin typeface="Baby Kruffy"/>
                <a:cs typeface="Arial" panose="020B0604020202020204" pitchFamily="34" charset="0"/>
              </a:defRPr>
            </a:lvl4pPr>
            <a:lvl5pPr marL="2057400" indent="-228600" eaLnBrk="0" hangingPunct="0">
              <a:defRPr sz="3200" b="1" i="1">
                <a:solidFill>
                  <a:schemeClr val="tx1"/>
                </a:solidFill>
                <a:latin typeface="Baby Kruffy"/>
                <a:cs typeface="Arial" panose="020B0604020202020204" pitchFamily="34" charset="0"/>
              </a:defRPr>
            </a:lvl5pPr>
            <a:lvl6pPr marL="2514600" indent="-228600" eaLnBrk="0" fontAlgn="base" hangingPunct="0">
              <a:spcBef>
                <a:spcPct val="0"/>
              </a:spcBef>
              <a:spcAft>
                <a:spcPct val="0"/>
              </a:spcAft>
              <a:defRPr sz="3200" b="1" i="1">
                <a:solidFill>
                  <a:schemeClr val="tx1"/>
                </a:solidFill>
                <a:latin typeface="Baby Kruffy"/>
                <a:cs typeface="Arial" panose="020B0604020202020204" pitchFamily="34" charset="0"/>
              </a:defRPr>
            </a:lvl6pPr>
            <a:lvl7pPr marL="2971800" indent="-228600" eaLnBrk="0" fontAlgn="base" hangingPunct="0">
              <a:spcBef>
                <a:spcPct val="0"/>
              </a:spcBef>
              <a:spcAft>
                <a:spcPct val="0"/>
              </a:spcAft>
              <a:defRPr sz="3200" b="1" i="1">
                <a:solidFill>
                  <a:schemeClr val="tx1"/>
                </a:solidFill>
                <a:latin typeface="Baby Kruffy"/>
                <a:cs typeface="Arial" panose="020B0604020202020204" pitchFamily="34" charset="0"/>
              </a:defRPr>
            </a:lvl7pPr>
            <a:lvl8pPr marL="3429000" indent="-228600" eaLnBrk="0" fontAlgn="base" hangingPunct="0">
              <a:spcBef>
                <a:spcPct val="0"/>
              </a:spcBef>
              <a:spcAft>
                <a:spcPct val="0"/>
              </a:spcAft>
              <a:defRPr sz="3200" b="1" i="1">
                <a:solidFill>
                  <a:schemeClr val="tx1"/>
                </a:solidFill>
                <a:latin typeface="Baby Kruffy"/>
                <a:cs typeface="Arial" panose="020B0604020202020204" pitchFamily="34" charset="0"/>
              </a:defRPr>
            </a:lvl8pPr>
            <a:lvl9pPr marL="3886200" indent="-228600" eaLnBrk="0" fontAlgn="base" hangingPunct="0">
              <a:spcBef>
                <a:spcPct val="0"/>
              </a:spcBef>
              <a:spcAft>
                <a:spcPct val="0"/>
              </a:spcAft>
              <a:defRPr sz="3200" b="1" i="1">
                <a:solidFill>
                  <a:schemeClr val="tx1"/>
                </a:solidFill>
                <a:latin typeface="Baby Kruffy"/>
                <a:cs typeface="Arial" panose="020B0604020202020204" pitchFamily="34" charset="0"/>
              </a:defRPr>
            </a:lvl9pPr>
          </a:lstStyle>
          <a:p>
            <a:pPr eaLnBrk="1" fontAlgn="base" hangingPunct="1">
              <a:spcBef>
                <a:spcPct val="0"/>
              </a:spcBef>
              <a:spcAft>
                <a:spcPct val="0"/>
              </a:spcAft>
            </a:pPr>
            <a:r>
              <a:rPr lang="en-US" altLang="en-US" sz="1200" i="0">
                <a:solidFill>
                  <a:srgbClr val="000000"/>
                </a:solidFill>
                <a:latin typeface="Arial" panose="020B0604020202020204" pitchFamily="34" charset="0"/>
              </a:rPr>
              <a:t>1.</a:t>
            </a:r>
            <a:fld id="{385A596C-51A6-4A63-9717-B164C9936DAF}" type="slidenum">
              <a:rPr lang="en-US" altLang="en-US" sz="1200" i="0">
                <a:solidFill>
                  <a:srgbClr val="000000"/>
                </a:solidFill>
                <a:latin typeface="Arial" panose="020B0604020202020204" pitchFamily="34" charset="0"/>
              </a:rPr>
              <a:pPr eaLnBrk="1" fontAlgn="base" hangingPunct="1">
                <a:spcBef>
                  <a:spcPct val="0"/>
                </a:spcBef>
                <a:spcAft>
                  <a:spcPct val="0"/>
                </a:spcAft>
              </a:pPr>
              <a:t>103</a:t>
            </a:fld>
            <a:endParaRPr lang="en-US" altLang="en-US" sz="1200" i="0">
              <a:solidFill>
                <a:srgbClr val="000000"/>
              </a:solidFill>
              <a:latin typeface="Arial" panose="020B0604020202020204" pitchFamily="34" charset="0"/>
            </a:endParaRPr>
          </a:p>
        </p:txBody>
      </p:sp>
      <p:sp>
        <p:nvSpPr>
          <p:cNvPr id="28676" name="Rectangle 14"/>
          <p:cNvSpPr>
            <a:spLocks noChangeArrowheads="1"/>
          </p:cNvSpPr>
          <p:nvPr/>
        </p:nvSpPr>
        <p:spPr bwMode="auto">
          <a:xfrm>
            <a:off x="1619693" y="76202"/>
            <a:ext cx="8803758" cy="17851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b="1" i="1">
                <a:solidFill>
                  <a:schemeClr val="tx1"/>
                </a:solidFill>
                <a:latin typeface="Baby Kruffy"/>
                <a:cs typeface="Arial" panose="020B0604020202020204" pitchFamily="34" charset="0"/>
              </a:defRPr>
            </a:lvl1pPr>
            <a:lvl2pPr marL="742950" indent="-285750" eaLnBrk="0" hangingPunct="0">
              <a:defRPr sz="3200" b="1" i="1">
                <a:solidFill>
                  <a:schemeClr val="tx1"/>
                </a:solidFill>
                <a:latin typeface="Baby Kruffy"/>
                <a:cs typeface="Arial" panose="020B0604020202020204" pitchFamily="34" charset="0"/>
              </a:defRPr>
            </a:lvl2pPr>
            <a:lvl3pPr marL="1143000" indent="-228600" eaLnBrk="0" hangingPunct="0">
              <a:defRPr sz="3200" b="1" i="1">
                <a:solidFill>
                  <a:schemeClr val="tx1"/>
                </a:solidFill>
                <a:latin typeface="Baby Kruffy"/>
                <a:cs typeface="Arial" panose="020B0604020202020204" pitchFamily="34" charset="0"/>
              </a:defRPr>
            </a:lvl3pPr>
            <a:lvl4pPr marL="1600200" indent="-228600" eaLnBrk="0" hangingPunct="0">
              <a:defRPr sz="3200" b="1" i="1">
                <a:solidFill>
                  <a:schemeClr val="tx1"/>
                </a:solidFill>
                <a:latin typeface="Baby Kruffy"/>
                <a:cs typeface="Arial" panose="020B0604020202020204" pitchFamily="34" charset="0"/>
              </a:defRPr>
            </a:lvl4pPr>
            <a:lvl5pPr marL="2057400" indent="-228600" eaLnBrk="0" hangingPunct="0">
              <a:defRPr sz="3200" b="1" i="1">
                <a:solidFill>
                  <a:schemeClr val="tx1"/>
                </a:solidFill>
                <a:latin typeface="Baby Kruffy"/>
                <a:cs typeface="Arial" panose="020B0604020202020204" pitchFamily="34" charset="0"/>
              </a:defRPr>
            </a:lvl5pPr>
            <a:lvl6pPr marL="2514600" indent="-228600" eaLnBrk="0" fontAlgn="base" hangingPunct="0">
              <a:spcBef>
                <a:spcPct val="0"/>
              </a:spcBef>
              <a:spcAft>
                <a:spcPct val="0"/>
              </a:spcAft>
              <a:defRPr sz="3200" b="1" i="1">
                <a:solidFill>
                  <a:schemeClr val="tx1"/>
                </a:solidFill>
                <a:latin typeface="Baby Kruffy"/>
                <a:cs typeface="Arial" panose="020B0604020202020204" pitchFamily="34" charset="0"/>
              </a:defRPr>
            </a:lvl6pPr>
            <a:lvl7pPr marL="2971800" indent="-228600" eaLnBrk="0" fontAlgn="base" hangingPunct="0">
              <a:spcBef>
                <a:spcPct val="0"/>
              </a:spcBef>
              <a:spcAft>
                <a:spcPct val="0"/>
              </a:spcAft>
              <a:defRPr sz="3200" b="1" i="1">
                <a:solidFill>
                  <a:schemeClr val="tx1"/>
                </a:solidFill>
                <a:latin typeface="Baby Kruffy"/>
                <a:cs typeface="Arial" panose="020B0604020202020204" pitchFamily="34" charset="0"/>
              </a:defRPr>
            </a:lvl7pPr>
            <a:lvl8pPr marL="3429000" indent="-228600" eaLnBrk="0" fontAlgn="base" hangingPunct="0">
              <a:spcBef>
                <a:spcPct val="0"/>
              </a:spcBef>
              <a:spcAft>
                <a:spcPct val="0"/>
              </a:spcAft>
              <a:defRPr sz="3200" b="1" i="1">
                <a:solidFill>
                  <a:schemeClr val="tx1"/>
                </a:solidFill>
                <a:latin typeface="Baby Kruffy"/>
                <a:cs typeface="Arial" panose="020B0604020202020204" pitchFamily="34" charset="0"/>
              </a:defRPr>
            </a:lvl8pPr>
            <a:lvl9pPr marL="3886200" indent="-228600" eaLnBrk="0" fontAlgn="base" hangingPunct="0">
              <a:spcBef>
                <a:spcPct val="0"/>
              </a:spcBef>
              <a:spcAft>
                <a:spcPct val="0"/>
              </a:spcAft>
              <a:defRPr sz="3200" b="1" i="1">
                <a:solidFill>
                  <a:schemeClr val="tx1"/>
                </a:solidFill>
                <a:latin typeface="Baby Kruffy"/>
                <a:cs typeface="Arial" panose="020B0604020202020204" pitchFamily="34" charset="0"/>
              </a:defRPr>
            </a:lvl9pPr>
          </a:lstStyle>
          <a:p>
            <a:pPr algn="ctr" fontAlgn="base">
              <a:spcBef>
                <a:spcPct val="0"/>
              </a:spcBef>
              <a:spcAft>
                <a:spcPct val="0"/>
              </a:spcAft>
            </a:pPr>
            <a:r>
              <a:rPr lang="en-US" altLang="en-US" sz="2800" dirty="0">
                <a:solidFill>
                  <a:srgbClr val="000000"/>
                </a:solidFill>
                <a:latin typeface="Times-BoldItalic"/>
              </a:rPr>
              <a:t>The Internet today</a:t>
            </a:r>
          </a:p>
          <a:p>
            <a:pPr algn="ctr" fontAlgn="base">
              <a:spcBef>
                <a:spcPct val="0"/>
              </a:spcBef>
              <a:spcAft>
                <a:spcPct val="0"/>
              </a:spcAft>
            </a:pPr>
            <a:r>
              <a:rPr lang="en-US" sz="1800" dirty="0">
                <a:effectLst>
                  <a:outerShdw blurRad="38100" dist="38100" dir="2700000" algn="tl">
                    <a:srgbClr val="000000">
                      <a:alpha val="43137"/>
                    </a:srgbClr>
                  </a:outerShdw>
                </a:effectLst>
                <a:latin typeface="Times New Roman" pitchFamily="18" charset="0"/>
              </a:rPr>
              <a:t>The Internet today is an internetwork that allows any user to become part of it. The user, however, needs to be physically connected to an ISP. The physical connection is normally done through a point-to-point WAN.</a:t>
            </a:r>
            <a:endParaRPr lang="en-US" altLang="en-US" sz="2800" dirty="0">
              <a:solidFill>
                <a:srgbClr val="1C1C1C"/>
              </a:solidFill>
              <a:latin typeface="Times-BoldItalic"/>
            </a:endParaRPr>
          </a:p>
          <a:p>
            <a:pPr algn="ctr" fontAlgn="base">
              <a:spcBef>
                <a:spcPct val="0"/>
              </a:spcBef>
              <a:spcAft>
                <a:spcPct val="0"/>
              </a:spcAft>
            </a:pPr>
            <a:endParaRPr lang="en-US" altLang="en-US" sz="2800" dirty="0">
              <a:solidFill>
                <a:srgbClr val="1C1C1C"/>
              </a:solidFill>
              <a:latin typeface="Times-BoldItalic"/>
            </a:endParaRPr>
          </a:p>
        </p:txBody>
      </p:sp>
      <p:grpSp>
        <p:nvGrpSpPr>
          <p:cNvPr id="3" name="Group 11"/>
          <p:cNvGrpSpPr/>
          <p:nvPr/>
        </p:nvGrpSpPr>
        <p:grpSpPr>
          <a:xfrm>
            <a:off x="2662734" y="1791116"/>
            <a:ext cx="6223398" cy="4810124"/>
            <a:chOff x="1600200" y="1122364"/>
            <a:chExt cx="8297864" cy="4810124"/>
          </a:xfrm>
        </p:grpSpPr>
        <p:pic>
          <p:nvPicPr>
            <p:cNvPr id="2150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4739" y="2971801"/>
              <a:ext cx="4994275"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188" y="2452688"/>
              <a:ext cx="3554412" cy="112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4"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0014" y="3883026"/>
              <a:ext cx="5813425"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401" y="4495800"/>
              <a:ext cx="8215313" cy="143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33776" y="1122364"/>
              <a:ext cx="5991225" cy="139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6"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00200" y="2133600"/>
              <a:ext cx="3276600"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96201" y="2971800"/>
              <a:ext cx="2201863" cy="135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Slide Number Placeholder 1"/>
          <p:cNvSpPr>
            <a:spLocks noGrp="1"/>
          </p:cNvSpPr>
          <p:nvPr>
            <p:ph type="sldNum" sz="quarter" idx="10"/>
          </p:nvPr>
        </p:nvSpPr>
        <p:spPr/>
        <p:txBody>
          <a:bodyPr/>
          <a:lstStyle/>
          <a:p>
            <a:r>
              <a:rPr lang="en-US" altLang="en-US"/>
              <a:t>1.</a:t>
            </a:r>
            <a:fld id="{E591F17B-7832-4EC1-86A3-8A2E864313DB}" type="slidenum">
              <a:rPr lang="en-US" altLang="en-US" smtClean="0"/>
              <a:pPr/>
              <a:t>103</a:t>
            </a:fld>
            <a:endParaRPr lang="en-US" altLang="en-US"/>
          </a:p>
        </p:txBody>
      </p:sp>
      <p:sp>
        <p:nvSpPr>
          <p:cNvPr id="13" name="Date Placeholder 12"/>
          <p:cNvSpPr>
            <a:spLocks noGrp="1"/>
          </p:cNvSpPr>
          <p:nvPr>
            <p:ph type="dt" sz="half" idx="10"/>
          </p:nvPr>
        </p:nvSpPr>
        <p:spPr/>
        <p:txBody>
          <a:bodyPr/>
          <a:lstStyle/>
          <a:p>
            <a:pPr>
              <a:defRPr/>
            </a:pPr>
            <a:fld id="{775A9BDA-9117-44C8-B397-40BA3B5BEC23}" type="datetime1">
              <a:rPr lang="en-US" smtClean="0"/>
              <a:pPr>
                <a:defRPr/>
              </a:pPr>
              <a:t>2/28/2024</a:t>
            </a:fld>
            <a:endParaRPr lang="en-US"/>
          </a:p>
        </p:txBody>
      </p:sp>
    </p:spTree>
    <p:extLst>
      <p:ext uri="{BB962C8B-B14F-4D97-AF65-F5344CB8AC3E}">
        <p14:creationId xmlns:p14="http://schemas.microsoft.com/office/powerpoint/2010/main" val="2052327995"/>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200" b="1" dirty="0">
                <a:solidFill>
                  <a:srgbClr val="0000FF"/>
                </a:solidFill>
              </a:rPr>
              <a:t>Criteria for a Data Communication Network</a:t>
            </a:r>
            <a:endParaRPr lang="en-US" sz="3200" dirty="0"/>
          </a:p>
        </p:txBody>
      </p:sp>
      <p:sp>
        <p:nvSpPr>
          <p:cNvPr id="3" name="Content Placeholder 2"/>
          <p:cNvSpPr>
            <a:spLocks noGrp="1"/>
          </p:cNvSpPr>
          <p:nvPr>
            <p:ph idx="1"/>
          </p:nvPr>
        </p:nvSpPr>
        <p:spPr/>
        <p:txBody>
          <a:bodyPr>
            <a:normAutofit/>
          </a:bodyPr>
          <a:lstStyle/>
          <a:p>
            <a:r>
              <a:rPr lang="en-US" sz="2400" b="1" dirty="0">
                <a:solidFill>
                  <a:schemeClr val="tx2">
                    <a:lumMod val="25000"/>
                  </a:schemeClr>
                </a:solidFill>
              </a:rPr>
              <a:t>Delivery</a:t>
            </a:r>
            <a:r>
              <a:rPr lang="en-US" sz="2400" dirty="0"/>
              <a:t>- Data Delivered by sender is received by intended receiver and no one else.</a:t>
            </a:r>
          </a:p>
          <a:p>
            <a:r>
              <a:rPr lang="en-US" sz="2400" b="1" dirty="0">
                <a:solidFill>
                  <a:schemeClr val="tx2">
                    <a:lumMod val="25000"/>
                  </a:schemeClr>
                </a:solidFill>
              </a:rPr>
              <a:t>Accuracy</a:t>
            </a:r>
            <a:r>
              <a:rPr lang="en-US" sz="2400" dirty="0"/>
              <a:t>- System must deliver the data correctly. Data that has been corrupted during transmission and left uncorrected are unusable.</a:t>
            </a:r>
          </a:p>
          <a:p>
            <a:r>
              <a:rPr lang="en-US" sz="2400" b="1" dirty="0">
                <a:solidFill>
                  <a:schemeClr val="tx2">
                    <a:lumMod val="25000"/>
                  </a:schemeClr>
                </a:solidFill>
              </a:rPr>
              <a:t>Timeliness</a:t>
            </a:r>
            <a:r>
              <a:rPr lang="en-US" sz="2400" dirty="0"/>
              <a:t>- System must deliver data in a timely manner. Data delivered late is useless. Deliver data, in same order as they are produced, without significant delay.</a:t>
            </a:r>
          </a:p>
          <a:p>
            <a:r>
              <a:rPr lang="en-US" sz="2400" b="1" dirty="0">
                <a:solidFill>
                  <a:schemeClr val="tx2">
                    <a:lumMod val="25000"/>
                  </a:schemeClr>
                </a:solidFill>
              </a:rPr>
              <a:t>Jitter</a:t>
            </a:r>
            <a:r>
              <a:rPr lang="en-US" sz="2400" dirty="0"/>
              <a:t>- Variation in packet delay time. Uneven delay in delivery of adjacent packets.</a:t>
            </a:r>
          </a:p>
        </p:txBody>
      </p:sp>
      <p:sp>
        <p:nvSpPr>
          <p:cNvPr id="5" name="Date Placeholder 4"/>
          <p:cNvSpPr>
            <a:spLocks noGrp="1"/>
          </p:cNvSpPr>
          <p:nvPr>
            <p:ph type="dt" sz="half" idx="10"/>
          </p:nvPr>
        </p:nvSpPr>
        <p:spPr/>
        <p:txBody>
          <a:bodyPr/>
          <a:lstStyle/>
          <a:p>
            <a:fld id="{9E5DFD25-B8AF-434C-9AC9-4D1B8F3D1F9A}" type="datetime1">
              <a:rPr lang="en-US" smtClean="0"/>
              <a:pPr/>
              <a:t>2/28/2024</a:t>
            </a:fld>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11</a:t>
            </a:fld>
            <a:endParaRPr lang="en-US" dirty="0"/>
          </a:p>
        </p:txBody>
      </p:sp>
    </p:spTree>
    <p:extLst>
      <p:ext uri="{BB962C8B-B14F-4D97-AF65-F5344CB8AC3E}">
        <p14:creationId xmlns:p14="http://schemas.microsoft.com/office/powerpoint/2010/main" val="1811966833"/>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2286000" y="206376"/>
            <a:ext cx="7886700" cy="993775"/>
          </a:xfrm>
        </p:spPr>
        <p:txBody>
          <a:bodyPr/>
          <a:lstStyle/>
          <a:p>
            <a:r>
              <a:rPr lang="en-US" altLang="en-US" sz="3200" b="1" dirty="0">
                <a:solidFill>
                  <a:srgbClr val="0000FF"/>
                </a:solidFill>
              </a:rPr>
              <a:t>Criteria for a Data Communication Network</a:t>
            </a:r>
          </a:p>
        </p:txBody>
      </p:sp>
      <p:sp>
        <p:nvSpPr>
          <p:cNvPr id="12291" name="Content Placeholder 5"/>
          <p:cNvSpPr>
            <a:spLocks noGrp="1"/>
          </p:cNvSpPr>
          <p:nvPr>
            <p:ph idx="1"/>
          </p:nvPr>
        </p:nvSpPr>
        <p:spPr>
          <a:xfrm>
            <a:off x="1981200" y="1204914"/>
            <a:ext cx="8305800" cy="5151437"/>
          </a:xfrm>
        </p:spPr>
        <p:txBody>
          <a:bodyPr/>
          <a:lstStyle/>
          <a:p>
            <a:r>
              <a:rPr lang="en-US" altLang="en-US" dirty="0"/>
              <a:t>Performance</a:t>
            </a:r>
          </a:p>
          <a:p>
            <a:pPr marL="457200" lvl="1" indent="0" algn="just">
              <a:buNone/>
            </a:pPr>
            <a:r>
              <a:rPr lang="en-US" altLang="en-US" sz="1800" b="1" dirty="0"/>
              <a:t>Performance</a:t>
            </a:r>
            <a:r>
              <a:rPr lang="en-US" altLang="en-US" sz="1800" dirty="0"/>
              <a:t> is defined as the rate of transferring (error free) data. It is measured by the Response Time and Transit Time. </a:t>
            </a:r>
          </a:p>
          <a:p>
            <a:pPr marL="457200" lvl="1" indent="0" algn="just">
              <a:buNone/>
            </a:pPr>
            <a:r>
              <a:rPr lang="en-US" sz="1800" b="1" dirty="0"/>
              <a:t>Transit Time-</a:t>
            </a:r>
            <a:r>
              <a:rPr lang="en-US" sz="1800" dirty="0"/>
              <a:t>Time required for data to travel from one node to another.</a:t>
            </a:r>
          </a:p>
          <a:p>
            <a:pPr marL="457200" lvl="1" indent="0" algn="just">
              <a:buNone/>
            </a:pPr>
            <a:r>
              <a:rPr lang="en-US" altLang="en-US" sz="1800" b="1" dirty="0"/>
              <a:t>Response Time </a:t>
            </a:r>
            <a:r>
              <a:rPr lang="en-US" altLang="en-US" sz="1800" dirty="0"/>
              <a:t>is the elapsed time between the end of an inquiry and the beginning of a response. Request a file transfer and start the file transfer. Factors that affect Response Time are:</a:t>
            </a:r>
          </a:p>
          <a:p>
            <a:pPr marL="457200" lvl="1" indent="0" algn="just">
              <a:buNone/>
            </a:pPr>
            <a:r>
              <a:rPr lang="en-US" altLang="en-US" sz="1800" dirty="0"/>
              <a:t>Number of </a:t>
            </a:r>
            <a:r>
              <a:rPr lang="en-US" altLang="en-US" sz="1800" b="1" dirty="0"/>
              <a:t>Users</a:t>
            </a:r>
            <a:r>
              <a:rPr lang="en-US" altLang="en-US" sz="1800" dirty="0"/>
              <a:t>: More users on a network - slower the network will run</a:t>
            </a:r>
          </a:p>
          <a:p>
            <a:pPr marL="457200" lvl="1" indent="0" algn="just">
              <a:buNone/>
            </a:pPr>
            <a:r>
              <a:rPr lang="en-US" altLang="en-US" sz="1800" b="1" dirty="0"/>
              <a:t>Transmission Speed</a:t>
            </a:r>
            <a:r>
              <a:rPr lang="en-US" altLang="en-US" sz="1800" dirty="0"/>
              <a:t>: speed that data will be transmitted measured in bits per second (bps)</a:t>
            </a:r>
          </a:p>
          <a:p>
            <a:pPr marL="457200" lvl="1" indent="0" algn="just">
              <a:buNone/>
            </a:pPr>
            <a:r>
              <a:rPr lang="en-US" altLang="en-US" sz="1800" b="1" dirty="0"/>
              <a:t>Media Type</a:t>
            </a:r>
            <a:r>
              <a:rPr lang="en-US" altLang="en-US" sz="1800" dirty="0"/>
              <a:t>: Type of physical connection used to connect nodes together</a:t>
            </a:r>
          </a:p>
          <a:p>
            <a:pPr marL="457200" lvl="1" indent="0" algn="just">
              <a:buNone/>
            </a:pPr>
            <a:r>
              <a:rPr lang="en-US" altLang="en-US" sz="1800" b="1" dirty="0"/>
              <a:t>Hardware Type</a:t>
            </a:r>
            <a:r>
              <a:rPr lang="en-US" altLang="en-US" sz="1800" dirty="0"/>
              <a:t>: Slow computers such as XT or fast such as Pentiums</a:t>
            </a:r>
          </a:p>
          <a:p>
            <a:pPr marL="457200" lvl="1" indent="0" algn="just">
              <a:buNone/>
            </a:pPr>
            <a:r>
              <a:rPr lang="en-US" altLang="en-US" sz="1800" b="1" dirty="0"/>
              <a:t>Software Program</a:t>
            </a:r>
            <a:r>
              <a:rPr lang="en-US" altLang="en-US" sz="1800" dirty="0"/>
              <a:t>: How well is the network operating system (NOS) written</a:t>
            </a:r>
          </a:p>
          <a:p>
            <a:r>
              <a:rPr lang="en-US" altLang="en-US" dirty="0"/>
              <a:t>Consistency</a:t>
            </a:r>
          </a:p>
          <a:p>
            <a:pPr lvl="1"/>
            <a:r>
              <a:rPr lang="en-US" altLang="en-US" sz="1800" dirty="0"/>
              <a:t>Consistency is the predictability of response time and accuracy of data.</a:t>
            </a:r>
          </a:p>
        </p:txBody>
      </p:sp>
      <p:sp>
        <p:nvSpPr>
          <p:cNvPr id="6" name="Date Placeholder 5"/>
          <p:cNvSpPr>
            <a:spLocks noGrp="1"/>
          </p:cNvSpPr>
          <p:nvPr>
            <p:ph type="dt" sz="half" idx="10"/>
          </p:nvPr>
        </p:nvSpPr>
        <p:spPr/>
        <p:txBody>
          <a:bodyPr/>
          <a:lstStyle/>
          <a:p>
            <a:pPr>
              <a:defRPr/>
            </a:pPr>
            <a:fld id="{0E1E66C5-6945-4792-A5EB-C4A6E6F2F7F4}" type="datetime1">
              <a:rPr lang="en-US" smtClean="0"/>
              <a:pPr>
                <a:defRPr/>
              </a:pPr>
              <a:t>2/28/2024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12</a:t>
            </a:fld>
            <a:endParaRPr lang="en-US" altLang="en-US"/>
          </a:p>
        </p:txBody>
      </p:sp>
    </p:spTree>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2286000" y="206376"/>
            <a:ext cx="7886700" cy="993775"/>
          </a:xfrm>
        </p:spPr>
        <p:txBody>
          <a:bodyPr/>
          <a:lstStyle/>
          <a:p>
            <a:r>
              <a:rPr lang="en-US" altLang="en-US" sz="3200" b="1" dirty="0">
                <a:solidFill>
                  <a:srgbClr val="0000FF"/>
                </a:solidFill>
              </a:rPr>
              <a:t>Criteria for a Data Communication Network</a:t>
            </a:r>
          </a:p>
        </p:txBody>
      </p:sp>
      <p:sp>
        <p:nvSpPr>
          <p:cNvPr id="8195" name="Content Placeholder 5"/>
          <p:cNvSpPr>
            <a:spLocks noGrp="1"/>
          </p:cNvSpPr>
          <p:nvPr>
            <p:ph idx="1"/>
          </p:nvPr>
        </p:nvSpPr>
        <p:spPr>
          <a:xfrm>
            <a:off x="1981200" y="1185864"/>
            <a:ext cx="8229600" cy="5170487"/>
          </a:xfrm>
        </p:spPr>
        <p:txBody>
          <a:bodyPr/>
          <a:lstStyle/>
          <a:p>
            <a:pPr>
              <a:defRPr/>
            </a:pPr>
            <a:r>
              <a:rPr lang="en-US" altLang="en-US" dirty="0"/>
              <a:t>Reliability</a:t>
            </a:r>
          </a:p>
          <a:p>
            <a:pPr marL="457200" lvl="1" indent="0" algn="just">
              <a:buNone/>
              <a:defRPr/>
            </a:pPr>
            <a:r>
              <a:rPr lang="en-US" sz="1800" dirty="0"/>
              <a:t>Reliability is the measure of how often a network is useable. MTBF (Mean Time Between Failures) is a measure of the average time a component is expected to operate between failures. Normally provided by the manufacturer. A network failure can be: hardware, data carrying medium and Network Operating System.</a:t>
            </a:r>
          </a:p>
          <a:p>
            <a:pPr algn="just">
              <a:defRPr/>
            </a:pPr>
            <a:r>
              <a:rPr lang="en-US" altLang="en-US" dirty="0"/>
              <a:t>Recovery </a:t>
            </a:r>
          </a:p>
          <a:p>
            <a:pPr marL="457200" lvl="1" indent="0" algn="just">
              <a:buNone/>
              <a:defRPr/>
            </a:pPr>
            <a:r>
              <a:rPr lang="en-US" altLang="en-US" sz="1800" dirty="0"/>
              <a:t>Recovery is the Network's ability to return to a prescribed level of operation after a network failure. This level is where the amount of lost data is nonexistent or at a minimum. Recovery is based on having Back-up Files.</a:t>
            </a:r>
          </a:p>
          <a:p>
            <a:pPr algn="just">
              <a:defRPr/>
            </a:pPr>
            <a:r>
              <a:rPr lang="en-US" altLang="en-US" dirty="0"/>
              <a:t>Security </a:t>
            </a:r>
          </a:p>
          <a:p>
            <a:pPr marL="457200" lvl="1" indent="0" algn="just">
              <a:buNone/>
              <a:defRPr/>
            </a:pPr>
            <a:r>
              <a:rPr lang="en-US" sz="1800" dirty="0"/>
              <a:t>Security is the protection of Hardware, Software and Data from unauthorized access. Restricted physical access to computers, password protection, limiting user privileges and data encryption are common security methods. Anti-Virus monitoring programs to defend against computer viruses are a security measure</a:t>
            </a:r>
            <a:r>
              <a:rPr lang="en-US" sz="1600" dirty="0"/>
              <a:t>.</a:t>
            </a:r>
            <a:endParaRPr lang="en-US" altLang="en-US" sz="1050" dirty="0"/>
          </a:p>
        </p:txBody>
      </p:sp>
      <p:sp>
        <p:nvSpPr>
          <p:cNvPr id="6" name="Date Placeholder 5"/>
          <p:cNvSpPr>
            <a:spLocks noGrp="1"/>
          </p:cNvSpPr>
          <p:nvPr>
            <p:ph type="dt" sz="half" idx="10"/>
          </p:nvPr>
        </p:nvSpPr>
        <p:spPr/>
        <p:txBody>
          <a:bodyPr/>
          <a:lstStyle/>
          <a:p>
            <a:pPr>
              <a:defRPr/>
            </a:pPr>
            <a:fld id="{6459991D-16D6-4ED7-AE4F-13DBE385BBE3}" type="datetime1">
              <a:rPr lang="en-US" smtClean="0"/>
              <a:pPr>
                <a:defRPr/>
              </a:pPr>
              <a:t>2/28/2024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13</a:t>
            </a:fld>
            <a:endParaRPr lang="en-US" altLang="en-US"/>
          </a:p>
        </p:txBody>
      </p:sp>
    </p:spTree>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033588" y="304801"/>
            <a:ext cx="7886700" cy="993775"/>
          </a:xfrm>
        </p:spPr>
        <p:txBody>
          <a:bodyPr/>
          <a:lstStyle/>
          <a:p>
            <a:r>
              <a:rPr lang="en-US" altLang="en-US" b="1"/>
              <a:t>Protocols</a:t>
            </a:r>
          </a:p>
        </p:txBody>
      </p:sp>
      <p:sp>
        <p:nvSpPr>
          <p:cNvPr id="14339" name="Content Placeholder 5"/>
          <p:cNvSpPr>
            <a:spLocks noGrp="1"/>
          </p:cNvSpPr>
          <p:nvPr>
            <p:ph idx="1"/>
          </p:nvPr>
        </p:nvSpPr>
        <p:spPr>
          <a:xfrm>
            <a:off x="2152650" y="1430339"/>
            <a:ext cx="7886700" cy="3997325"/>
          </a:xfrm>
        </p:spPr>
        <p:txBody>
          <a:bodyPr>
            <a:normAutofit lnSpcReduction="10000"/>
          </a:bodyPr>
          <a:lstStyle/>
          <a:p>
            <a:r>
              <a:rPr lang="en-US" altLang="en-US" dirty="0"/>
              <a:t>A </a:t>
            </a:r>
            <a:r>
              <a:rPr lang="en-US" altLang="en-US" b="1" dirty="0"/>
              <a:t>protocol</a:t>
            </a:r>
            <a:r>
              <a:rPr lang="en-US" altLang="en-US" dirty="0"/>
              <a:t> is a predefined way of communicating</a:t>
            </a:r>
          </a:p>
          <a:p>
            <a:r>
              <a:rPr lang="en-US" altLang="en-US" dirty="0"/>
              <a:t>A set of ``rules'' between processes</a:t>
            </a:r>
          </a:p>
          <a:p>
            <a:r>
              <a:rPr lang="en-US" altLang="en-US" dirty="0"/>
              <a:t>Example: A ``person query'' protocol</a:t>
            </a:r>
          </a:p>
          <a:p>
            <a:pPr lvl="1"/>
            <a:r>
              <a:rPr lang="en-US" altLang="en-US" dirty="0"/>
              <a:t>I send you the name of a person</a:t>
            </a:r>
          </a:p>
          <a:p>
            <a:pPr lvl="1"/>
            <a:r>
              <a:rPr lang="en-US" altLang="en-US" dirty="0"/>
              <a:t>You send me a ``yes'' or a ``no'' depending upon whether that person lives in your house</a:t>
            </a:r>
          </a:p>
          <a:p>
            <a:pPr lvl="1"/>
            <a:r>
              <a:rPr lang="en-US" altLang="en-US" dirty="0"/>
              <a:t>If I send anything except a name, or you reply with anything except a ``yes'' or ``no'', the protocol is broken</a:t>
            </a:r>
          </a:p>
        </p:txBody>
      </p:sp>
      <p:sp>
        <p:nvSpPr>
          <p:cNvPr id="6" name="Date Placeholder 5"/>
          <p:cNvSpPr>
            <a:spLocks noGrp="1"/>
          </p:cNvSpPr>
          <p:nvPr>
            <p:ph type="dt" sz="half" idx="10"/>
          </p:nvPr>
        </p:nvSpPr>
        <p:spPr/>
        <p:txBody>
          <a:bodyPr/>
          <a:lstStyle/>
          <a:p>
            <a:pPr>
              <a:defRPr/>
            </a:pPr>
            <a:fld id="{33748B2E-CE01-4B81-9A9F-BC26C9AFDDBE}" type="datetime1">
              <a:rPr lang="en-US" smtClean="0"/>
              <a:pPr>
                <a:defRPr/>
              </a:pPr>
              <a:t>2/28/2024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14</a:t>
            </a:fld>
            <a:endParaRPr lang="en-US" altLang="en-US"/>
          </a:p>
        </p:txBody>
      </p:sp>
    </p:spTree>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400"/>
            <a:ext cx="8229600" cy="1143000"/>
          </a:xfrm>
        </p:spPr>
        <p:txBody>
          <a:bodyPr/>
          <a:lstStyle/>
          <a:p>
            <a:r>
              <a:rPr lang="en-US" sz="3200" dirty="0"/>
              <a:t>Data Flow(Simplex, Half-duplex and Full-duplex)</a:t>
            </a:r>
          </a:p>
        </p:txBody>
      </p:sp>
      <p:pic>
        <p:nvPicPr>
          <p:cNvPr id="4" name="Picture 6"/>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981200" y="1227946"/>
            <a:ext cx="5166432" cy="5227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Date Placeholder 4"/>
          <p:cNvSpPr>
            <a:spLocks noGrp="1"/>
          </p:cNvSpPr>
          <p:nvPr>
            <p:ph type="dt" sz="half" idx="10"/>
          </p:nvPr>
        </p:nvSpPr>
        <p:spPr/>
        <p:txBody>
          <a:bodyPr/>
          <a:lstStyle/>
          <a:p>
            <a:fld id="{AB7B7002-74FD-42C3-B5F5-BF8736B102E7}" type="datetime1">
              <a:rPr lang="en-US" smtClean="0"/>
              <a:pPr/>
              <a:t>2/28/2024</a:t>
            </a:fld>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pPr/>
              <a:t>15</a:t>
            </a:fld>
            <a:endParaRPr lang="en-US" dirty="0"/>
          </a:p>
        </p:txBody>
      </p:sp>
      <p:sp>
        <p:nvSpPr>
          <p:cNvPr id="7" name="Rectangle 6"/>
          <p:cNvSpPr/>
          <p:nvPr/>
        </p:nvSpPr>
        <p:spPr>
          <a:xfrm>
            <a:off x="7543800" y="1600201"/>
            <a:ext cx="3124200" cy="4247317"/>
          </a:xfrm>
          <a:prstGeom prst="rect">
            <a:avLst/>
          </a:prstGeom>
        </p:spPr>
        <p:txBody>
          <a:bodyPr wrap="square">
            <a:spAutoFit/>
          </a:bodyPr>
          <a:lstStyle/>
          <a:p>
            <a:r>
              <a:rPr lang="en-US" dirty="0"/>
              <a:t>Example of simplex mode are: Keyboard and monitor.</a:t>
            </a:r>
          </a:p>
          <a:p>
            <a:endParaRPr lang="en-US" dirty="0"/>
          </a:p>
          <a:p>
            <a:endParaRPr lang="en-US" dirty="0"/>
          </a:p>
          <a:p>
            <a:endParaRPr lang="en-US" dirty="0"/>
          </a:p>
          <a:p>
            <a:endParaRPr lang="en-US" dirty="0"/>
          </a:p>
          <a:p>
            <a:endParaRPr lang="en-US" dirty="0"/>
          </a:p>
          <a:p>
            <a:r>
              <a:rPr lang="en-US" dirty="0"/>
              <a:t>Example of half duplex mode is: </a:t>
            </a:r>
            <a:r>
              <a:rPr lang="en-US" dirty="0" err="1"/>
              <a:t>Walkie</a:t>
            </a:r>
            <a:r>
              <a:rPr lang="en-US" dirty="0"/>
              <a:t>-Talkies.	</a:t>
            </a:r>
          </a:p>
          <a:p>
            <a:endParaRPr lang="en-US" dirty="0"/>
          </a:p>
          <a:p>
            <a:endParaRPr lang="en-US" dirty="0"/>
          </a:p>
          <a:p>
            <a:endParaRPr lang="en-US" dirty="0"/>
          </a:p>
          <a:p>
            <a:endParaRPr lang="en-US" dirty="0"/>
          </a:p>
          <a:p>
            <a:r>
              <a:rPr lang="en-US" dirty="0"/>
              <a:t>Example of full duplex mode </a:t>
            </a:r>
            <a:r>
              <a:rPr lang="en-US" dirty="0" err="1"/>
              <a:t>is:Telephone</a:t>
            </a:r>
            <a:r>
              <a:rPr lang="en-US" dirty="0"/>
              <a:t>.</a:t>
            </a:r>
          </a:p>
        </p:txBody>
      </p:sp>
    </p:spTree>
    <p:extLst>
      <p:ext uri="{BB962C8B-B14F-4D97-AF65-F5344CB8AC3E}">
        <p14:creationId xmlns:p14="http://schemas.microsoft.com/office/powerpoint/2010/main" val="110656200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Types of Connection and Types of Transmission</a:t>
            </a:r>
          </a:p>
        </p:txBody>
      </p:sp>
      <p:sp>
        <p:nvSpPr>
          <p:cNvPr id="3" name="Content Placeholder 2"/>
          <p:cNvSpPr>
            <a:spLocks noGrp="1"/>
          </p:cNvSpPr>
          <p:nvPr>
            <p:ph idx="1"/>
          </p:nvPr>
        </p:nvSpPr>
        <p:spPr>
          <a:xfrm>
            <a:off x="2057400" y="1752600"/>
            <a:ext cx="8305800" cy="4724400"/>
          </a:xfrm>
        </p:spPr>
        <p:txBody>
          <a:bodyPr>
            <a:normAutofit fontScale="85000" lnSpcReduction="20000"/>
          </a:bodyPr>
          <a:lstStyle/>
          <a:p>
            <a:r>
              <a:rPr lang="en-US" sz="2600" b="1" dirty="0"/>
              <a:t>Type of Connection</a:t>
            </a:r>
          </a:p>
          <a:p>
            <a:pPr lvl="1"/>
            <a:r>
              <a:rPr lang="en-US" sz="2300" b="1" dirty="0"/>
              <a:t>Point to Point </a:t>
            </a:r>
            <a:r>
              <a:rPr lang="en-US" sz="2300" dirty="0"/>
              <a:t>- single transmitter and receiver. Bandwidth Dedicated between the two connections.</a:t>
            </a:r>
          </a:p>
          <a:p>
            <a:pPr lvl="1"/>
            <a:r>
              <a:rPr lang="en-US" sz="2300" b="1" dirty="0"/>
              <a:t>Multipoint</a:t>
            </a:r>
            <a:r>
              <a:rPr lang="en-US" sz="2300" dirty="0"/>
              <a:t> - multiple recipients of single transmission. Bandwidth Shared between all stations on that line.</a:t>
            </a:r>
            <a:endParaRPr lang="en-US" sz="2300" b="1" dirty="0"/>
          </a:p>
          <a:p>
            <a:r>
              <a:rPr lang="en-US" sz="2600" b="1" dirty="0"/>
              <a:t>Types of Transmission(Basic)</a:t>
            </a:r>
          </a:p>
          <a:p>
            <a:pPr lvl="1"/>
            <a:r>
              <a:rPr lang="en-US" sz="2300" b="1" dirty="0"/>
              <a:t>Unicast</a:t>
            </a:r>
            <a:r>
              <a:rPr lang="en-US" sz="2300" dirty="0"/>
              <a:t>-one sender to one receiver.</a:t>
            </a:r>
          </a:p>
          <a:p>
            <a:pPr lvl="1"/>
            <a:r>
              <a:rPr lang="en-US" sz="2300" b="1" dirty="0"/>
              <a:t>Multicast</a:t>
            </a:r>
            <a:r>
              <a:rPr lang="en-US" sz="2300" dirty="0"/>
              <a:t>-one sender to many receivers but not all. Sending to a group having a multicast address designated by a group ID.</a:t>
            </a:r>
          </a:p>
          <a:p>
            <a:pPr lvl="1"/>
            <a:r>
              <a:rPr lang="en-US" sz="2300" b="1" dirty="0"/>
              <a:t>Broadcast</a:t>
            </a:r>
            <a:r>
              <a:rPr lang="en-US" sz="2300" dirty="0"/>
              <a:t>-one sender to all receivers.</a:t>
            </a:r>
          </a:p>
          <a:p>
            <a:r>
              <a:rPr lang="en-US" b="1" dirty="0"/>
              <a:t>Types of Transmission(Derived)</a:t>
            </a:r>
            <a:endParaRPr lang="en-US" sz="2300" dirty="0"/>
          </a:p>
          <a:p>
            <a:pPr lvl="1"/>
            <a:r>
              <a:rPr lang="en-US" sz="2300" b="1" dirty="0" err="1"/>
              <a:t>Anycast</a:t>
            </a:r>
            <a:r>
              <a:rPr lang="en-US" sz="2300" dirty="0"/>
              <a:t>- </a:t>
            </a:r>
            <a:r>
              <a:rPr lang="en-US" sz="2300" i="1" dirty="0"/>
              <a:t>one-to-nearest</a:t>
            </a:r>
            <a:r>
              <a:rPr lang="en-US" sz="2300" dirty="0"/>
              <a:t> association; datagrams are routed to a single member of a group of potential receivers that are all identified by the same destination address.</a:t>
            </a:r>
          </a:p>
          <a:p>
            <a:pPr lvl="1"/>
            <a:r>
              <a:rPr lang="en-US" sz="2300" b="1" dirty="0" err="1"/>
              <a:t>Geocast</a:t>
            </a:r>
            <a:r>
              <a:rPr lang="en-US" sz="2300" dirty="0"/>
              <a:t>-delivery of information to a group of destinations in a network identified by their geographical locations. It is a specialized form of multicast addressing used by some routing protocols for mobile ad hoc networks</a:t>
            </a:r>
            <a:r>
              <a:rPr lang="en-US" dirty="0"/>
              <a:t>.</a:t>
            </a:r>
          </a:p>
          <a:p>
            <a:pPr lvl="1"/>
            <a:endParaRPr lang="en-US" dirty="0">
              <a:latin typeface="Times New Roman" pitchFamily="18" charset="0"/>
            </a:endParaRPr>
          </a:p>
          <a:p>
            <a:pPr marL="0" indent="0">
              <a:buNone/>
            </a:pPr>
            <a:endParaRPr lang="en-US" dirty="0"/>
          </a:p>
        </p:txBody>
      </p:sp>
      <p:sp>
        <p:nvSpPr>
          <p:cNvPr id="5" name="Date Placeholder 4"/>
          <p:cNvSpPr>
            <a:spLocks noGrp="1"/>
          </p:cNvSpPr>
          <p:nvPr>
            <p:ph type="dt" sz="half" idx="10"/>
          </p:nvPr>
        </p:nvSpPr>
        <p:spPr/>
        <p:txBody>
          <a:bodyPr/>
          <a:lstStyle/>
          <a:p>
            <a:fld id="{1AC2314D-B4DA-4120-A411-E7EA15AA11AC}" type="datetime1">
              <a:rPr lang="en-US" smtClean="0"/>
              <a:pPr/>
              <a:t>2/28/2024</a:t>
            </a:fld>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16</a:t>
            </a:fld>
            <a:endParaRPr lang="en-US" dirty="0"/>
          </a:p>
        </p:txBody>
      </p:sp>
    </p:spTree>
    <p:extLst>
      <p:ext uri="{BB962C8B-B14F-4D97-AF65-F5344CB8AC3E}">
        <p14:creationId xmlns:p14="http://schemas.microsoft.com/office/powerpoint/2010/main" val="800690496"/>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Connection and Types of Transmission</a:t>
            </a:r>
          </a:p>
        </p:txBody>
      </p:sp>
      <p:pic>
        <p:nvPicPr>
          <p:cNvPr id="4" name="Picture 6"/>
          <p:cNvPicPr>
            <a:picLocks noGrp="1" noChangeAspect="1" noChangeArrowheads="1"/>
          </p:cNvPicPr>
          <p:nvPr>
            <p:ph idx="1"/>
          </p:nvPr>
        </p:nvPicPr>
        <p:blipFill>
          <a:blip r:embed="rId2" cstate="print"/>
          <a:srcRect/>
          <a:stretch>
            <a:fillRect/>
          </a:stretch>
        </p:blipFill>
        <p:spPr bwMode="auto">
          <a:xfrm>
            <a:off x="1596343" y="2246648"/>
            <a:ext cx="4610003" cy="4476124"/>
          </a:xfrm>
          <a:prstGeom prst="rect">
            <a:avLst/>
          </a:prstGeom>
          <a:noFill/>
          <a:ln w="9525">
            <a:noFill/>
            <a:miter lim="800000"/>
            <a:headEnd/>
            <a:tailEnd/>
          </a:ln>
          <a:effectLst/>
        </p:spPr>
      </p:pic>
      <p:sp>
        <p:nvSpPr>
          <p:cNvPr id="6" name="Date Placeholder 5"/>
          <p:cNvSpPr>
            <a:spLocks noGrp="1"/>
          </p:cNvSpPr>
          <p:nvPr>
            <p:ph type="dt" sz="half" idx="10"/>
          </p:nvPr>
        </p:nvSpPr>
        <p:spPr/>
        <p:txBody>
          <a:bodyPr/>
          <a:lstStyle/>
          <a:p>
            <a:fld id="{CC0B64BD-6A87-4B07-92AB-8A6D8108F3A1}" type="datetime1">
              <a:rPr lang="en-US" smtClean="0"/>
              <a:pPr/>
              <a:t>2/28/2024</a:t>
            </a:fld>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pPr/>
              <a:t>17</a:t>
            </a:fld>
            <a:endParaRPr lang="en-US" dirty="0"/>
          </a:p>
        </p:txBody>
      </p:sp>
      <p:pic>
        <p:nvPicPr>
          <p:cNvPr id="5" name="Picture 2" descr="Image result for unicast multicast broadcast pp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0917" y="2246648"/>
            <a:ext cx="4186439" cy="4476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3766214"/>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0" y="684213"/>
            <a:ext cx="8153400" cy="1662112"/>
          </a:xfrm>
          <a:prstGeom prst="rect">
            <a:avLst/>
          </a:prstGeom>
          <a:noFill/>
        </p:spPr>
        <p:txBody>
          <a:bodyPr>
            <a:spAutoFit/>
          </a:bodyPr>
          <a:lstStyle/>
          <a:p>
            <a:pPr>
              <a:defRPr/>
            </a:pPr>
            <a:r>
              <a:rPr lang="en-US" sz="3600" b="1" dirty="0"/>
              <a:t>Line Configuration</a:t>
            </a:r>
          </a:p>
          <a:p>
            <a:pPr marL="285750" indent="-285750">
              <a:buFont typeface="Arial" panose="020B0604020202020204" pitchFamily="34" charset="0"/>
              <a:buChar char="•"/>
              <a:defRPr/>
            </a:pPr>
            <a:r>
              <a:rPr lang="en-US" sz="2400" dirty="0"/>
              <a:t>Point to Point</a:t>
            </a:r>
          </a:p>
          <a:p>
            <a:pPr marL="285750" indent="-285750">
              <a:buFont typeface="Arial" panose="020B0604020202020204" pitchFamily="34" charset="0"/>
              <a:buChar char="•"/>
              <a:defRPr/>
            </a:pPr>
            <a:r>
              <a:rPr lang="en-US" sz="2400" dirty="0"/>
              <a:t>Multipoint</a:t>
            </a:r>
          </a:p>
          <a:p>
            <a:pPr>
              <a:defRPr/>
            </a:pPr>
            <a:endParaRPr lang="en-US" dirty="0"/>
          </a:p>
        </p:txBody>
      </p:sp>
      <p:pic>
        <p:nvPicPr>
          <p:cNvPr id="15364" name="Picture 5"/>
          <p:cNvPicPr>
            <a:picLocks noChangeAspect="1" noChangeArrowheads="1"/>
          </p:cNvPicPr>
          <p:nvPr/>
        </p:nvPicPr>
        <p:blipFill>
          <a:blip r:embed="rId2"/>
          <a:srcRect/>
          <a:stretch>
            <a:fillRect/>
          </a:stretch>
        </p:blipFill>
        <p:spPr bwMode="auto">
          <a:xfrm>
            <a:off x="1828800" y="3184526"/>
            <a:ext cx="4191000" cy="3140075"/>
          </a:xfrm>
          <a:prstGeom prst="rect">
            <a:avLst/>
          </a:prstGeom>
          <a:noFill/>
          <a:ln w="9525">
            <a:noFill/>
            <a:miter lim="800000"/>
            <a:headEnd/>
            <a:tailEnd/>
          </a:ln>
        </p:spPr>
      </p:pic>
      <p:pic>
        <p:nvPicPr>
          <p:cNvPr id="15365" name="Picture 6"/>
          <p:cNvPicPr>
            <a:picLocks noChangeAspect="1" noChangeArrowheads="1"/>
          </p:cNvPicPr>
          <p:nvPr/>
        </p:nvPicPr>
        <p:blipFill>
          <a:blip r:embed="rId3"/>
          <a:srcRect/>
          <a:stretch>
            <a:fillRect/>
          </a:stretch>
        </p:blipFill>
        <p:spPr bwMode="auto">
          <a:xfrm>
            <a:off x="6251575" y="3124200"/>
            <a:ext cx="4198938" cy="3200400"/>
          </a:xfrm>
          <a:prstGeom prst="rect">
            <a:avLst/>
          </a:prstGeom>
          <a:noFill/>
          <a:ln w="9525">
            <a:noFill/>
            <a:miter lim="800000"/>
            <a:headEnd/>
            <a:tailEnd/>
          </a:ln>
        </p:spPr>
      </p:pic>
      <p:sp>
        <p:nvSpPr>
          <p:cNvPr id="6" name="Date Placeholder 5"/>
          <p:cNvSpPr>
            <a:spLocks noGrp="1"/>
          </p:cNvSpPr>
          <p:nvPr>
            <p:ph type="dt" sz="half" idx="10"/>
          </p:nvPr>
        </p:nvSpPr>
        <p:spPr/>
        <p:txBody>
          <a:bodyPr/>
          <a:lstStyle/>
          <a:p>
            <a:pPr>
              <a:defRPr/>
            </a:pPr>
            <a:fld id="{A3CED28B-7968-4C13-BAEC-6AB9B37554A3}" type="datetime1">
              <a:rPr lang="en-US" smtClean="0"/>
              <a:pPr>
                <a:defRPr/>
              </a:pPr>
              <a:t>2/28/2024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18</a:t>
            </a:fld>
            <a:endParaRPr lang="en-US" altLang="en-US"/>
          </a:p>
        </p:txBody>
      </p:sp>
    </p:spTree>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1"/>
          <p:cNvPicPr>
            <a:picLocks noChangeAspect="1" noChangeArrowheads="1"/>
          </p:cNvPicPr>
          <p:nvPr/>
        </p:nvPicPr>
        <p:blipFill>
          <a:blip r:embed="rId2"/>
          <a:srcRect/>
          <a:stretch>
            <a:fillRect/>
          </a:stretch>
        </p:blipFill>
        <p:spPr bwMode="auto">
          <a:xfrm>
            <a:off x="1668463" y="1423988"/>
            <a:ext cx="4229100" cy="3200400"/>
          </a:xfrm>
          <a:prstGeom prst="rect">
            <a:avLst/>
          </a:prstGeom>
          <a:noFill/>
          <a:ln w="9525">
            <a:noFill/>
            <a:miter lim="800000"/>
            <a:headEnd/>
            <a:tailEnd/>
          </a:ln>
        </p:spPr>
      </p:pic>
      <p:pic>
        <p:nvPicPr>
          <p:cNvPr id="16387" name="Picture 4"/>
          <p:cNvPicPr>
            <a:picLocks noChangeAspect="1" noChangeArrowheads="1"/>
          </p:cNvPicPr>
          <p:nvPr/>
        </p:nvPicPr>
        <p:blipFill>
          <a:blip r:embed="rId3"/>
          <a:srcRect/>
          <a:stretch>
            <a:fillRect/>
          </a:stretch>
        </p:blipFill>
        <p:spPr bwMode="auto">
          <a:xfrm>
            <a:off x="6054726" y="2774951"/>
            <a:ext cx="4468813" cy="3368675"/>
          </a:xfrm>
          <a:prstGeom prst="rect">
            <a:avLst/>
          </a:prstGeom>
          <a:noFill/>
          <a:ln w="9525">
            <a:noFill/>
            <a:miter lim="800000"/>
            <a:headEnd/>
            <a:tailEnd/>
          </a:ln>
        </p:spPr>
      </p:pic>
      <p:sp>
        <p:nvSpPr>
          <p:cNvPr id="5" name="Date Placeholder 4"/>
          <p:cNvSpPr>
            <a:spLocks noGrp="1"/>
          </p:cNvSpPr>
          <p:nvPr>
            <p:ph type="dt" sz="half" idx="10"/>
          </p:nvPr>
        </p:nvSpPr>
        <p:spPr/>
        <p:txBody>
          <a:bodyPr/>
          <a:lstStyle/>
          <a:p>
            <a:pPr>
              <a:defRPr/>
            </a:pPr>
            <a:fld id="{360F4129-7933-4AB8-BFBA-2AD79DB52F31}" type="datetime1">
              <a:rPr lang="en-US" smtClean="0"/>
              <a:pPr>
                <a:defRPr/>
              </a:pPr>
              <a:t>2/28/2024</a:t>
            </a:fld>
            <a:endParaRPr lang="en-US"/>
          </a:p>
        </p:txBody>
      </p:sp>
      <p:sp>
        <p:nvSpPr>
          <p:cNvPr id="6" name="Slide Number Placeholder 5"/>
          <p:cNvSpPr>
            <a:spLocks noGrp="1"/>
          </p:cNvSpPr>
          <p:nvPr>
            <p:ph type="sldNum" sz="quarter" idx="12"/>
          </p:nvPr>
        </p:nvSpPr>
        <p:spPr/>
        <p:txBody>
          <a:bodyPr/>
          <a:lstStyle/>
          <a:p>
            <a:fld id="{6876EFF4-C03D-4CCD-A348-A83D22CFB359}" type="slidenum">
              <a:rPr lang="en-US" altLang="en-US" smtClean="0"/>
              <a:pPr/>
              <a:t>19</a:t>
            </a:fld>
            <a:endParaRPr lang="en-US" altLang="en-US"/>
          </a:p>
        </p:txBody>
      </p:sp>
    </p:spTree>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ctrTitle"/>
          </p:nvPr>
        </p:nvSpPr>
        <p:spPr>
          <a:xfrm>
            <a:off x="3429000" y="5715001"/>
            <a:ext cx="5334000" cy="690563"/>
          </a:xfrm>
        </p:spPr>
        <p:txBody>
          <a:bodyPr>
            <a:normAutofit fontScale="90000"/>
          </a:bodyPr>
          <a:lstStyle/>
          <a:p>
            <a:r>
              <a:rPr lang="en-US" altLang="en-US" sz="3600" b="1" dirty="0"/>
              <a:t> </a:t>
            </a:r>
            <a:br>
              <a:rPr lang="en-US" altLang="en-US" sz="3600" b="1" dirty="0"/>
            </a:br>
            <a:br>
              <a:rPr lang="en-US" altLang="en-US" sz="3600" b="1" dirty="0"/>
            </a:br>
            <a:endParaRPr lang="en-US" altLang="en-US" sz="3600" b="1" dirty="0"/>
          </a:p>
        </p:txBody>
      </p:sp>
      <p:sp>
        <p:nvSpPr>
          <p:cNvPr id="5123" name="Rectangle 4"/>
          <p:cNvSpPr>
            <a:spLocks noChangeArrowheads="1"/>
          </p:cNvSpPr>
          <p:nvPr/>
        </p:nvSpPr>
        <p:spPr bwMode="auto">
          <a:xfrm>
            <a:off x="2628900" y="2843213"/>
            <a:ext cx="6781800" cy="1981200"/>
          </a:xfrm>
          <a:prstGeom prst="rect">
            <a:avLst/>
          </a:prstGeom>
          <a:noFill/>
          <a:ln w="9525">
            <a:solidFill>
              <a:schemeClr val="accent2"/>
            </a:solidFill>
            <a:miter lim="800000"/>
            <a:headEnd/>
            <a:tailEnd/>
          </a:ln>
        </p:spPr>
        <p:txBody>
          <a:bodyPr wrap="none" anchor="ctr"/>
          <a:lstStyle/>
          <a:p>
            <a:endParaRPr lang="en-US" altLang="en-US" sz="2400">
              <a:latin typeface="Calibri" pitchFamily="34" charset="0"/>
              <a:ea typeface="Calibri" pitchFamily="34" charset="0"/>
              <a:cs typeface="Calibri" pitchFamily="34" charset="0"/>
            </a:endParaRPr>
          </a:p>
        </p:txBody>
      </p:sp>
      <p:sp>
        <p:nvSpPr>
          <p:cNvPr id="5124" name="Rectangle 8"/>
          <p:cNvSpPr>
            <a:spLocks noChangeArrowheads="1"/>
          </p:cNvSpPr>
          <p:nvPr/>
        </p:nvSpPr>
        <p:spPr bwMode="auto">
          <a:xfrm>
            <a:off x="2705100" y="4824413"/>
            <a:ext cx="6781800" cy="76200"/>
          </a:xfrm>
          <a:prstGeom prst="rect">
            <a:avLst/>
          </a:prstGeom>
          <a:solidFill>
            <a:schemeClr val="accent2"/>
          </a:solidFill>
          <a:ln w="9525">
            <a:noFill/>
            <a:miter lim="800000"/>
            <a:headEnd/>
            <a:tailEnd/>
          </a:ln>
        </p:spPr>
        <p:txBody>
          <a:bodyPr wrap="none" anchor="ctr"/>
          <a:lstStyle/>
          <a:p>
            <a:endParaRPr lang="en-US" altLang="en-US" sz="2400">
              <a:latin typeface="Calibri" pitchFamily="34" charset="0"/>
              <a:ea typeface="Calibri" pitchFamily="34" charset="0"/>
              <a:cs typeface="Calibri" pitchFamily="34" charset="0"/>
            </a:endParaRPr>
          </a:p>
        </p:txBody>
      </p:sp>
      <p:sp>
        <p:nvSpPr>
          <p:cNvPr id="5125" name="Rectangle 9"/>
          <p:cNvSpPr>
            <a:spLocks noChangeArrowheads="1"/>
          </p:cNvSpPr>
          <p:nvPr/>
        </p:nvSpPr>
        <p:spPr bwMode="auto">
          <a:xfrm>
            <a:off x="9410700" y="2919413"/>
            <a:ext cx="76200" cy="1905000"/>
          </a:xfrm>
          <a:prstGeom prst="rect">
            <a:avLst/>
          </a:prstGeom>
          <a:solidFill>
            <a:schemeClr val="accent2"/>
          </a:solidFill>
          <a:ln w="9525">
            <a:noFill/>
            <a:miter lim="800000"/>
            <a:headEnd/>
            <a:tailEnd/>
          </a:ln>
        </p:spPr>
        <p:txBody>
          <a:bodyPr wrap="none" anchor="ctr"/>
          <a:lstStyle/>
          <a:p>
            <a:endParaRPr lang="en-US" altLang="en-US" sz="2400">
              <a:latin typeface="Calibri" pitchFamily="34" charset="0"/>
              <a:ea typeface="Calibri" pitchFamily="34" charset="0"/>
              <a:cs typeface="Calibri" pitchFamily="34" charset="0"/>
            </a:endParaRPr>
          </a:p>
        </p:txBody>
      </p:sp>
      <p:sp>
        <p:nvSpPr>
          <p:cNvPr id="13" name="Rectangle 2"/>
          <p:cNvSpPr txBox="1">
            <a:spLocks noChangeArrowheads="1"/>
          </p:cNvSpPr>
          <p:nvPr/>
        </p:nvSpPr>
        <p:spPr bwMode="auto">
          <a:xfrm>
            <a:off x="2286000" y="3200400"/>
            <a:ext cx="7620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defRPr/>
            </a:pPr>
            <a:r>
              <a:rPr lang="en-US" altLang="en-US" b="1" dirty="0">
                <a:cs typeface="Calibri" panose="020F0502020204030204" pitchFamily="34" charset="0"/>
              </a:rPr>
              <a:t>Computer Networks</a:t>
            </a:r>
            <a:br>
              <a:rPr lang="en-US" altLang="en-US" sz="4000" dirty="0">
                <a:cs typeface="Calibri" panose="020F0502020204030204" pitchFamily="34" charset="0"/>
              </a:rPr>
            </a:br>
            <a:r>
              <a:rPr lang="en-US" altLang="en-US" sz="3200" dirty="0">
                <a:solidFill>
                  <a:srgbClr val="00B050"/>
                </a:solidFill>
                <a:cs typeface="Calibri" panose="020F0502020204030204" pitchFamily="34" charset="0"/>
              </a:rPr>
              <a:t>( KCS-603 ) </a:t>
            </a:r>
          </a:p>
          <a:p>
            <a:pPr>
              <a:defRPr/>
            </a:pPr>
            <a:r>
              <a:rPr lang="en-US" altLang="en-US" sz="3200" dirty="0">
                <a:solidFill>
                  <a:srgbClr val="00B050"/>
                </a:solidFill>
                <a:cs typeface="Calibri" panose="020F0502020204030204" pitchFamily="34" charset="0"/>
              </a:rPr>
              <a:t>UNIT-I</a:t>
            </a:r>
            <a:br>
              <a:rPr lang="en-US" altLang="en-US" sz="3200" dirty="0">
                <a:solidFill>
                  <a:srgbClr val="00B050"/>
                </a:solidFill>
                <a:cs typeface="Calibri" panose="020F0502020204030204" pitchFamily="34" charset="0"/>
              </a:rPr>
            </a:br>
            <a:endParaRPr lang="en-US" altLang="en-US" sz="2800" dirty="0">
              <a:solidFill>
                <a:schemeClr val="accent2">
                  <a:lumMod val="60000"/>
                  <a:lumOff val="40000"/>
                </a:schemeClr>
              </a:solidFill>
              <a:cs typeface="Calibri" panose="020F0502020204030204" pitchFamily="34" charset="0"/>
            </a:endParaRPr>
          </a:p>
        </p:txBody>
      </p:sp>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Hardware</a:t>
            </a:r>
          </a:p>
        </p:txBody>
      </p:sp>
      <p:sp>
        <p:nvSpPr>
          <p:cNvPr id="3" name="Content Placeholder 2"/>
          <p:cNvSpPr>
            <a:spLocks noGrp="1"/>
          </p:cNvSpPr>
          <p:nvPr>
            <p:ph idx="1"/>
          </p:nvPr>
        </p:nvSpPr>
        <p:spPr>
          <a:xfrm>
            <a:off x="2209800" y="1600201"/>
            <a:ext cx="7870874" cy="4308477"/>
          </a:xfrm>
        </p:spPr>
        <p:txBody>
          <a:bodyPr>
            <a:normAutofit fontScale="85000" lnSpcReduction="20000"/>
          </a:bodyPr>
          <a:lstStyle/>
          <a:p>
            <a:pPr>
              <a:buFontTx/>
              <a:buChar char="•"/>
            </a:pPr>
            <a:r>
              <a:rPr lang="en-US" altLang="en-US" dirty="0"/>
              <a:t>Local Area Networks</a:t>
            </a:r>
          </a:p>
          <a:p>
            <a:pPr>
              <a:buFontTx/>
              <a:buChar char="•"/>
            </a:pPr>
            <a:r>
              <a:rPr lang="en-US" altLang="en-US" dirty="0"/>
              <a:t>Metropolitan Area Networks</a:t>
            </a:r>
          </a:p>
          <a:p>
            <a:pPr>
              <a:buFontTx/>
              <a:buChar char="•"/>
            </a:pPr>
            <a:r>
              <a:rPr lang="en-US" altLang="en-US" dirty="0"/>
              <a:t>Wide Area Networks</a:t>
            </a:r>
          </a:p>
          <a:p>
            <a:pPr>
              <a:buFontTx/>
              <a:buChar char="•"/>
            </a:pPr>
            <a:r>
              <a:rPr lang="en-US" altLang="en-US" dirty="0"/>
              <a:t>Wireless Networks</a:t>
            </a:r>
          </a:p>
          <a:p>
            <a:pPr lvl="1">
              <a:buFontTx/>
              <a:buChar char="•"/>
            </a:pPr>
            <a:r>
              <a:rPr lang="en-US" altLang="en-US" dirty="0"/>
              <a:t>Wireless LANs</a:t>
            </a:r>
          </a:p>
          <a:p>
            <a:pPr lvl="1">
              <a:buFontTx/>
              <a:buChar char="•"/>
            </a:pPr>
            <a:r>
              <a:rPr lang="en-US" altLang="en-US" dirty="0"/>
              <a:t>Wireless WANs</a:t>
            </a:r>
          </a:p>
          <a:p>
            <a:pPr>
              <a:buFontTx/>
              <a:buChar char="•"/>
            </a:pPr>
            <a:r>
              <a:rPr lang="en-US" altLang="en-US" dirty="0"/>
              <a:t>Home Networks</a:t>
            </a:r>
          </a:p>
          <a:p>
            <a:pPr lvl="1">
              <a:buFontTx/>
              <a:buChar char="•"/>
            </a:pPr>
            <a:r>
              <a:rPr lang="en-US" altLang="en-US" dirty="0"/>
              <a:t>Computers (desktop PC, PDA, shared peripherals</a:t>
            </a:r>
          </a:p>
          <a:p>
            <a:pPr lvl="1">
              <a:buFontTx/>
              <a:buChar char="•"/>
            </a:pPr>
            <a:r>
              <a:rPr lang="en-US" altLang="en-US" dirty="0"/>
              <a:t>Entertainment (TV, DVD, VCR, camera, stereo, MP3)</a:t>
            </a:r>
          </a:p>
          <a:p>
            <a:pPr lvl="1">
              <a:buFontTx/>
              <a:buChar char="•"/>
            </a:pPr>
            <a:r>
              <a:rPr lang="en-US" altLang="en-US" dirty="0"/>
              <a:t>Telecomm (telephone, cell phone, intercom, fax)</a:t>
            </a:r>
          </a:p>
          <a:p>
            <a:pPr lvl="1">
              <a:buFontTx/>
              <a:buChar char="•"/>
            </a:pPr>
            <a:r>
              <a:rPr lang="en-US" altLang="en-US" dirty="0"/>
              <a:t>Appliances (microwave, fridge, clock, furnace, </a:t>
            </a:r>
            <a:r>
              <a:rPr lang="en-US" altLang="en-US" dirty="0" err="1"/>
              <a:t>airco</a:t>
            </a:r>
            <a:r>
              <a:rPr lang="en-US" altLang="en-US" dirty="0"/>
              <a:t>)</a:t>
            </a:r>
          </a:p>
          <a:p>
            <a:pPr lvl="1">
              <a:buFontTx/>
              <a:buChar char="•"/>
            </a:pPr>
            <a:r>
              <a:rPr lang="en-US" altLang="en-US" dirty="0"/>
              <a:t>Telemetry (utility meter, burglar alarm, </a:t>
            </a:r>
            <a:r>
              <a:rPr lang="en-US" altLang="en-US" dirty="0" err="1"/>
              <a:t>babycam</a:t>
            </a:r>
            <a:r>
              <a:rPr lang="en-US" altLang="en-US" dirty="0"/>
              <a:t>).</a:t>
            </a:r>
          </a:p>
          <a:p>
            <a:pPr>
              <a:buFontTx/>
              <a:buChar char="•"/>
            </a:pPr>
            <a:r>
              <a:rPr lang="en-US" altLang="en-US" dirty="0"/>
              <a:t>Internetworks</a:t>
            </a:r>
          </a:p>
          <a:p>
            <a:pPr marL="0" indent="0">
              <a:buNone/>
            </a:pPr>
            <a:endParaRPr lang="en-US" dirty="0"/>
          </a:p>
        </p:txBody>
      </p:sp>
      <p:sp>
        <p:nvSpPr>
          <p:cNvPr id="5" name="Date Placeholder 4"/>
          <p:cNvSpPr>
            <a:spLocks noGrp="1"/>
          </p:cNvSpPr>
          <p:nvPr>
            <p:ph type="dt" sz="half" idx="10"/>
          </p:nvPr>
        </p:nvSpPr>
        <p:spPr/>
        <p:txBody>
          <a:bodyPr/>
          <a:lstStyle/>
          <a:p>
            <a:fld id="{C95E3196-0C38-457B-AB09-03F75B13D8AE}" type="datetime1">
              <a:rPr lang="en-US" smtClean="0"/>
              <a:pPr/>
              <a:t>2/28/2024</a:t>
            </a:fld>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20</a:t>
            </a:fld>
            <a:endParaRPr lang="en-US" dirty="0"/>
          </a:p>
        </p:txBody>
      </p:sp>
    </p:spTree>
    <p:extLst>
      <p:ext uri="{BB962C8B-B14F-4D97-AF65-F5344CB8AC3E}">
        <p14:creationId xmlns:p14="http://schemas.microsoft.com/office/powerpoint/2010/main" val="1068503301"/>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p:cNvSpPr>
          <p:nvPr>
            <p:ph type="title"/>
          </p:nvPr>
        </p:nvSpPr>
        <p:spPr>
          <a:xfrm>
            <a:off x="2166938" y="203200"/>
            <a:ext cx="7886700" cy="882650"/>
          </a:xfrm>
        </p:spPr>
        <p:txBody>
          <a:bodyPr/>
          <a:lstStyle/>
          <a:p>
            <a:r>
              <a:rPr lang="en-US" altLang="en-US" sz="4000" dirty="0">
                <a:solidFill>
                  <a:srgbClr val="0000FF"/>
                </a:solidFill>
              </a:rPr>
              <a:t>Classification of Networks By Scale</a:t>
            </a:r>
          </a:p>
        </p:txBody>
      </p:sp>
      <p:pic>
        <p:nvPicPr>
          <p:cNvPr id="17411" name="Picture 4" descr="1-06"/>
          <p:cNvPicPr>
            <a:picLocks noChangeAspect="1" noChangeArrowheads="1"/>
          </p:cNvPicPr>
          <p:nvPr/>
        </p:nvPicPr>
        <p:blipFill>
          <a:blip r:embed="rId2"/>
          <a:srcRect/>
          <a:stretch>
            <a:fillRect/>
          </a:stretch>
        </p:blipFill>
        <p:spPr bwMode="auto">
          <a:xfrm>
            <a:off x="2166939" y="1360489"/>
            <a:ext cx="8112125" cy="4727575"/>
          </a:xfrm>
          <a:prstGeom prst="rect">
            <a:avLst/>
          </a:prstGeom>
          <a:noFill/>
          <a:ln w="9525">
            <a:noFill/>
            <a:miter lim="800000"/>
            <a:headEnd/>
            <a:tailEnd/>
          </a:ln>
        </p:spPr>
      </p:pic>
      <p:sp>
        <p:nvSpPr>
          <p:cNvPr id="6" name="Date Placeholder 5"/>
          <p:cNvSpPr>
            <a:spLocks noGrp="1"/>
          </p:cNvSpPr>
          <p:nvPr>
            <p:ph type="dt" sz="half" idx="10"/>
          </p:nvPr>
        </p:nvSpPr>
        <p:spPr/>
        <p:txBody>
          <a:bodyPr/>
          <a:lstStyle/>
          <a:p>
            <a:pPr>
              <a:defRPr/>
            </a:pPr>
            <a:fld id="{DFA78D4A-7173-49CC-BCEB-73AF034FCE55}" type="datetime1">
              <a:rPr lang="en-US" smtClean="0"/>
              <a:pPr>
                <a:defRPr/>
              </a:pPr>
              <a:t>2/28/2024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21</a:t>
            </a:fld>
            <a:endParaRPr lang="en-US" altLang="en-US"/>
          </a:p>
        </p:txBody>
      </p:sp>
    </p:spTree>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7" descr="Computer Networks - LAN"/>
          <p:cNvPicPr>
            <a:picLocks noChangeAspect="1" noChangeArrowheads="1"/>
          </p:cNvPicPr>
          <p:nvPr/>
        </p:nvPicPr>
        <p:blipFill>
          <a:blip r:embed="rId2"/>
          <a:srcRect/>
          <a:stretch>
            <a:fillRect/>
          </a:stretch>
        </p:blipFill>
        <p:spPr bwMode="auto">
          <a:xfrm>
            <a:off x="3419475" y="685800"/>
            <a:ext cx="5353050" cy="3009900"/>
          </a:xfrm>
          <a:prstGeom prst="rect">
            <a:avLst/>
          </a:prstGeom>
          <a:noFill/>
          <a:ln w="9525">
            <a:noFill/>
            <a:miter lim="800000"/>
            <a:headEnd/>
            <a:tailEnd/>
          </a:ln>
        </p:spPr>
      </p:pic>
      <p:sp>
        <p:nvSpPr>
          <p:cNvPr id="18435" name="Rectangle 2"/>
          <p:cNvSpPr>
            <a:spLocks noGrp="1"/>
          </p:cNvSpPr>
          <p:nvPr>
            <p:ph type="title"/>
          </p:nvPr>
        </p:nvSpPr>
        <p:spPr>
          <a:xfrm>
            <a:off x="2019300" y="93663"/>
            <a:ext cx="8229600" cy="1143000"/>
          </a:xfrm>
        </p:spPr>
        <p:txBody>
          <a:bodyPr/>
          <a:lstStyle/>
          <a:p>
            <a:r>
              <a:rPr lang="en-US" altLang="en-US"/>
              <a:t>Local Area Networks</a:t>
            </a:r>
          </a:p>
        </p:txBody>
      </p:sp>
      <p:sp>
        <p:nvSpPr>
          <p:cNvPr id="18437" name="Rectangle 3"/>
          <p:cNvSpPr>
            <a:spLocks noChangeArrowheads="1"/>
          </p:cNvSpPr>
          <p:nvPr/>
        </p:nvSpPr>
        <p:spPr bwMode="auto">
          <a:xfrm>
            <a:off x="2030413" y="3586164"/>
            <a:ext cx="8229600" cy="2586037"/>
          </a:xfrm>
          <a:prstGeom prst="rect">
            <a:avLst/>
          </a:prstGeom>
          <a:noFill/>
          <a:ln w="9525">
            <a:noFill/>
            <a:miter lim="800000"/>
            <a:headEnd/>
            <a:tailEnd/>
          </a:ln>
        </p:spPr>
        <p:txBody>
          <a:bodyPr>
            <a:spAutoFit/>
          </a:bodyPr>
          <a:lstStyle/>
          <a:p>
            <a:r>
              <a:rPr lang="en-US" altLang="en-US"/>
              <a:t>A </a:t>
            </a:r>
            <a:r>
              <a:rPr lang="en-US" altLang="en-US" b="1"/>
              <a:t>local area network</a:t>
            </a:r>
            <a:r>
              <a:rPr lang="en-US" altLang="en-US"/>
              <a:t>, or </a:t>
            </a:r>
            <a:r>
              <a:rPr lang="en-US" altLang="en-US" b="1"/>
              <a:t>LAN</a:t>
            </a:r>
            <a:r>
              <a:rPr lang="en-US" altLang="en-US"/>
              <a:t>, consists of a computer network at a single site, typically an individual office building. A LAN is very useful for sharing resources, such as data storage and printers. LANs can be built with relatively inexpensive hardware, such as hubs, network adapters and Ethernet cables.</a:t>
            </a:r>
          </a:p>
          <a:p>
            <a:r>
              <a:rPr lang="en-US" altLang="en-US"/>
              <a:t>The smallest LAN may only use two computers, while larger LANs can accommodate thousands of computers. A LAN typically relies mostly on wired connections for increased speed and security, but wireless connections can also be part of a LAN. High speed and relatively low cost are the defining characteristics of LANs.</a:t>
            </a:r>
          </a:p>
        </p:txBody>
      </p:sp>
      <p:sp>
        <p:nvSpPr>
          <p:cNvPr id="7" name="Date Placeholder 6"/>
          <p:cNvSpPr>
            <a:spLocks noGrp="1"/>
          </p:cNvSpPr>
          <p:nvPr>
            <p:ph type="dt" sz="half" idx="10"/>
          </p:nvPr>
        </p:nvSpPr>
        <p:spPr/>
        <p:txBody>
          <a:bodyPr/>
          <a:lstStyle/>
          <a:p>
            <a:pPr>
              <a:defRPr/>
            </a:pPr>
            <a:fld id="{732B03E3-1733-4FD0-88C4-A9ECC0FAF9ED}" type="datetime1">
              <a:rPr lang="en-US" smtClean="0"/>
              <a:pPr>
                <a:defRPr/>
              </a:pPr>
              <a:t>2/28/2024</a:t>
            </a:fld>
            <a:endParaRPr lang="en-US"/>
          </a:p>
        </p:txBody>
      </p:sp>
      <p:sp>
        <p:nvSpPr>
          <p:cNvPr id="8" name="Slide Number Placeholder 7"/>
          <p:cNvSpPr>
            <a:spLocks noGrp="1"/>
          </p:cNvSpPr>
          <p:nvPr>
            <p:ph type="sldNum" sz="quarter" idx="12"/>
          </p:nvPr>
        </p:nvSpPr>
        <p:spPr/>
        <p:txBody>
          <a:bodyPr/>
          <a:lstStyle/>
          <a:p>
            <a:fld id="{6876EFF4-C03D-4CCD-A348-A83D22CFB359}" type="slidenum">
              <a:rPr lang="en-US" altLang="en-US" smtClean="0"/>
              <a:pPr/>
              <a:t>22</a:t>
            </a:fld>
            <a:endParaRPr lang="en-US" altLang="en-US"/>
          </a:p>
        </p:txBody>
      </p:sp>
    </p:spTree>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a:bodyPr>
          <a:lstStyle/>
          <a:p>
            <a:pPr>
              <a:defRPr/>
            </a:pPr>
            <a:r>
              <a:rPr lang="en-US" dirty="0">
                <a:solidFill>
                  <a:srgbClr val="0000FF"/>
                </a:solidFill>
              </a:rPr>
              <a:t>Metropolitan Area Networks </a:t>
            </a:r>
            <a:r>
              <a:rPr lang="en-US" sz="3600" dirty="0">
                <a:solidFill>
                  <a:srgbClr val="0000FF"/>
                </a:solidFill>
              </a:rPr>
              <a:t>- Cable TV</a:t>
            </a:r>
            <a:endParaRPr lang="en-US" dirty="0">
              <a:solidFill>
                <a:srgbClr val="0000FF"/>
              </a:solidFill>
            </a:endParaRPr>
          </a:p>
        </p:txBody>
      </p:sp>
      <p:pic>
        <p:nvPicPr>
          <p:cNvPr id="19459" name="Picture 4" descr="1-08"/>
          <p:cNvPicPr>
            <a:picLocks noChangeAspect="1" noChangeArrowheads="1"/>
          </p:cNvPicPr>
          <p:nvPr/>
        </p:nvPicPr>
        <p:blipFill>
          <a:blip r:embed="rId2" cstate="print"/>
          <a:srcRect/>
          <a:stretch>
            <a:fillRect/>
          </a:stretch>
        </p:blipFill>
        <p:spPr bwMode="auto">
          <a:xfrm>
            <a:off x="3429000" y="1552576"/>
            <a:ext cx="4686300" cy="2341563"/>
          </a:xfrm>
          <a:prstGeom prst="rect">
            <a:avLst/>
          </a:prstGeom>
          <a:noFill/>
          <a:ln w="9525">
            <a:noFill/>
            <a:miter lim="800000"/>
            <a:headEnd/>
            <a:tailEnd/>
          </a:ln>
        </p:spPr>
      </p:pic>
      <p:sp>
        <p:nvSpPr>
          <p:cNvPr id="19461" name="Rectangle 1"/>
          <p:cNvSpPr>
            <a:spLocks noChangeArrowheads="1"/>
          </p:cNvSpPr>
          <p:nvPr/>
        </p:nvSpPr>
        <p:spPr bwMode="auto">
          <a:xfrm>
            <a:off x="1919288" y="4095750"/>
            <a:ext cx="8420100" cy="2308324"/>
          </a:xfrm>
          <a:prstGeom prst="rect">
            <a:avLst/>
          </a:prstGeom>
          <a:noFill/>
          <a:ln w="9525">
            <a:noFill/>
            <a:miter lim="800000"/>
            <a:headEnd/>
            <a:tailEnd/>
          </a:ln>
        </p:spPr>
        <p:txBody>
          <a:bodyPr>
            <a:spAutoFit/>
          </a:bodyPr>
          <a:lstStyle/>
          <a:p>
            <a:r>
              <a:rPr lang="en-US" altLang="en-US">
                <a:latin typeface="Open Sans"/>
              </a:rPr>
              <a:t>A </a:t>
            </a:r>
            <a:r>
              <a:rPr lang="en-US" altLang="en-US" b="1">
                <a:latin typeface="Open Sans"/>
              </a:rPr>
              <a:t>metropolitan area network</a:t>
            </a:r>
            <a:r>
              <a:rPr lang="en-US" altLang="en-US">
                <a:latin typeface="Open Sans"/>
              </a:rPr>
              <a:t>, or </a:t>
            </a:r>
            <a:r>
              <a:rPr lang="en-US" altLang="en-US" b="1">
                <a:latin typeface="Open Sans"/>
              </a:rPr>
              <a:t>MAN</a:t>
            </a:r>
            <a:r>
              <a:rPr lang="en-US" altLang="en-US">
                <a:latin typeface="Open Sans"/>
              </a:rPr>
              <a:t>, consists of a computer network across an entire city, college campus or small region. A MAN is larger than a LAN, which is typically limited to a single building or site. Depending on the configuration, this type of network can cover an area from several miles to tens of miles. A MAN is often used to connect several LANs together to form a bigger network. When this type of network is specifically designed for a college campus, it is sometimes referred to as a campus area network, or CAN.</a:t>
            </a:r>
            <a:endParaRPr lang="en-US" altLang="en-US"/>
          </a:p>
        </p:txBody>
      </p:sp>
      <p:sp>
        <p:nvSpPr>
          <p:cNvPr id="6" name="Date Placeholder 5"/>
          <p:cNvSpPr>
            <a:spLocks noGrp="1"/>
          </p:cNvSpPr>
          <p:nvPr>
            <p:ph type="dt" sz="half" idx="10"/>
          </p:nvPr>
        </p:nvSpPr>
        <p:spPr/>
        <p:txBody>
          <a:bodyPr/>
          <a:lstStyle/>
          <a:p>
            <a:pPr>
              <a:defRPr/>
            </a:pPr>
            <a:fld id="{3543924D-F65B-425D-8333-BE5D59F05CF7}" type="datetime1">
              <a:rPr lang="en-US" smtClean="0"/>
              <a:pPr>
                <a:defRPr/>
              </a:pPr>
              <a:t>2/28/2024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23</a:t>
            </a:fld>
            <a:endParaRPr lang="en-US" altLang="en-US"/>
          </a:p>
        </p:txBody>
      </p:sp>
    </p:spTree>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p:cNvSpPr>
          <p:nvPr>
            <p:ph type="title"/>
          </p:nvPr>
        </p:nvSpPr>
        <p:spPr/>
        <p:txBody>
          <a:bodyPr/>
          <a:lstStyle/>
          <a:p>
            <a:r>
              <a:rPr lang="en-US" altLang="en-US">
                <a:solidFill>
                  <a:srgbClr val="0000FF"/>
                </a:solidFill>
              </a:rPr>
              <a:t>Wide Area Networks</a:t>
            </a:r>
          </a:p>
        </p:txBody>
      </p:sp>
      <p:sp>
        <p:nvSpPr>
          <p:cNvPr id="20483" name="Rectangle 3"/>
          <p:cNvSpPr>
            <a:spLocks noGrp="1"/>
          </p:cNvSpPr>
          <p:nvPr>
            <p:ph type="body" idx="1"/>
          </p:nvPr>
        </p:nvSpPr>
        <p:spPr>
          <a:xfrm>
            <a:off x="2022475" y="1617663"/>
            <a:ext cx="8229600" cy="4525962"/>
          </a:xfrm>
        </p:spPr>
        <p:txBody>
          <a:bodyPr/>
          <a:lstStyle/>
          <a:p>
            <a:pPr algn="just"/>
            <a:r>
              <a:rPr lang="en-US" altLang="en-US" sz="2000"/>
              <a:t>A computer </a:t>
            </a:r>
            <a:r>
              <a:rPr lang="en-US" altLang="en-US" sz="2000" b="1"/>
              <a:t>network</a:t>
            </a:r>
            <a:r>
              <a:rPr lang="en-US" altLang="en-US" sz="2000"/>
              <a:t> that spans a relatively large geographical area, generally having a radius of more than 1 km. . Typically, a </a:t>
            </a:r>
            <a:r>
              <a:rPr lang="en-US" altLang="en-US" sz="2000" b="1"/>
              <a:t>WAN</a:t>
            </a:r>
            <a:r>
              <a:rPr lang="en-US" altLang="en-US" sz="2000"/>
              <a:t> consists of two or more local-area </a:t>
            </a:r>
            <a:r>
              <a:rPr lang="en-US" altLang="en-US" sz="2000" b="1"/>
              <a:t>networks</a:t>
            </a:r>
            <a:r>
              <a:rPr lang="en-US" altLang="en-US" sz="2000"/>
              <a:t> (LANs). Computers connected to a </a:t>
            </a:r>
            <a:r>
              <a:rPr lang="en-US" altLang="en-US" sz="2000" b="1"/>
              <a:t>wide-area network</a:t>
            </a:r>
            <a:r>
              <a:rPr lang="en-US" altLang="en-US" sz="2000"/>
              <a:t> are often connected through public </a:t>
            </a:r>
            <a:r>
              <a:rPr lang="en-US" altLang="en-US" sz="2000" b="1"/>
              <a:t>networks</a:t>
            </a:r>
            <a:r>
              <a:rPr lang="en-US" altLang="en-US" sz="2000"/>
              <a:t>, such as the telephone system. They can also be connected through leased lines or satellites.</a:t>
            </a:r>
          </a:p>
        </p:txBody>
      </p:sp>
      <p:pic>
        <p:nvPicPr>
          <p:cNvPr id="20484" name="Picture 4" descr="1-09"/>
          <p:cNvPicPr>
            <a:picLocks noChangeAspect="1" noChangeArrowheads="1"/>
          </p:cNvPicPr>
          <p:nvPr/>
        </p:nvPicPr>
        <p:blipFill>
          <a:blip r:embed="rId2"/>
          <a:srcRect/>
          <a:stretch>
            <a:fillRect/>
          </a:stretch>
        </p:blipFill>
        <p:spPr bwMode="auto">
          <a:xfrm>
            <a:off x="3886201" y="3879850"/>
            <a:ext cx="5254625" cy="1976438"/>
          </a:xfrm>
          <a:prstGeom prst="rect">
            <a:avLst/>
          </a:prstGeom>
          <a:noFill/>
          <a:ln w="9525">
            <a:noFill/>
            <a:miter lim="800000"/>
            <a:headEnd/>
            <a:tailEnd/>
          </a:ln>
        </p:spPr>
      </p:pic>
      <p:sp>
        <p:nvSpPr>
          <p:cNvPr id="7" name="Date Placeholder 6"/>
          <p:cNvSpPr>
            <a:spLocks noGrp="1"/>
          </p:cNvSpPr>
          <p:nvPr>
            <p:ph type="dt" sz="half" idx="10"/>
          </p:nvPr>
        </p:nvSpPr>
        <p:spPr/>
        <p:txBody>
          <a:bodyPr/>
          <a:lstStyle/>
          <a:p>
            <a:pPr>
              <a:defRPr/>
            </a:pPr>
            <a:fld id="{72ACC81A-B331-434E-9E4C-8D216614E9EF}" type="datetime1">
              <a:rPr lang="en-US" smtClean="0"/>
              <a:pPr>
                <a:defRPr/>
              </a:pPr>
              <a:t>2/28/2024</a:t>
            </a:fld>
            <a:endParaRPr lang="en-US"/>
          </a:p>
        </p:txBody>
      </p:sp>
      <p:sp>
        <p:nvSpPr>
          <p:cNvPr id="8" name="Slide Number Placeholder 7"/>
          <p:cNvSpPr>
            <a:spLocks noGrp="1"/>
          </p:cNvSpPr>
          <p:nvPr>
            <p:ph type="sldNum" sz="quarter" idx="12"/>
          </p:nvPr>
        </p:nvSpPr>
        <p:spPr/>
        <p:txBody>
          <a:bodyPr/>
          <a:lstStyle/>
          <a:p>
            <a:fld id="{6876EFF4-C03D-4CCD-A348-A83D22CFB359}" type="slidenum">
              <a:rPr lang="en-US" altLang="en-US" smtClean="0"/>
              <a:pPr/>
              <a:t>24</a:t>
            </a:fld>
            <a:endParaRPr lang="en-US" altLang="en-US"/>
          </a:p>
        </p:txBody>
      </p:sp>
    </p:spTree>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8229600" cy="1143000"/>
          </a:xfrm>
        </p:spPr>
        <p:txBody>
          <a:bodyPr/>
          <a:lstStyle/>
          <a:p>
            <a:r>
              <a:rPr lang="en-US" dirty="0"/>
              <a:t>Wireless Networks</a:t>
            </a:r>
          </a:p>
        </p:txBody>
      </p:sp>
      <p:pic>
        <p:nvPicPr>
          <p:cNvPr id="4" name="Picture 4" descr="1-11"/>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1295401"/>
            <a:ext cx="4267200" cy="2590800"/>
          </a:xfrm>
          <a:prstGeom prst="rect">
            <a:avLst/>
          </a:prstGeom>
          <a:noFill/>
          <a:extLst>
            <a:ext uri="{909E8E84-426E-40DD-AFC4-6F175D3DCCD1}">
              <a14:hiddenFill xmlns:a14="http://schemas.microsoft.com/office/drawing/2010/main">
                <a:solidFill>
                  <a:srgbClr val="FFFFFF"/>
                </a:solidFill>
              </a14:hiddenFill>
            </a:ext>
          </a:extLst>
        </p:spPr>
      </p:pic>
      <p:sp>
        <p:nvSpPr>
          <p:cNvPr id="8" name="Date Placeholder 7"/>
          <p:cNvSpPr>
            <a:spLocks noGrp="1"/>
          </p:cNvSpPr>
          <p:nvPr>
            <p:ph type="dt" sz="half" idx="10"/>
          </p:nvPr>
        </p:nvSpPr>
        <p:spPr/>
        <p:txBody>
          <a:bodyPr/>
          <a:lstStyle/>
          <a:p>
            <a:fld id="{B5E9A561-DA7B-46FE-8B62-FEC6F6B95252}" type="datetime1">
              <a:rPr lang="en-US" smtClean="0"/>
              <a:pPr/>
              <a:t>2/28/2024</a:t>
            </a:fld>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pPr/>
              <a:t>25</a:t>
            </a:fld>
            <a:endParaRPr lang="en-US" dirty="0"/>
          </a:p>
        </p:txBody>
      </p:sp>
      <p:sp>
        <p:nvSpPr>
          <p:cNvPr id="5" name="Rectangle 4"/>
          <p:cNvSpPr/>
          <p:nvPr/>
        </p:nvSpPr>
        <p:spPr>
          <a:xfrm>
            <a:off x="1828800" y="5105401"/>
            <a:ext cx="4572000" cy="590931"/>
          </a:xfrm>
          <a:prstGeom prst="rect">
            <a:avLst/>
          </a:prstGeom>
        </p:spPr>
        <p:txBody>
          <a:bodyPr>
            <a:spAutoFit/>
          </a:bodyPr>
          <a:lstStyle/>
          <a:p>
            <a:pPr>
              <a:lnSpc>
                <a:spcPct val="90000"/>
              </a:lnSpc>
            </a:pPr>
            <a:r>
              <a:rPr lang="en-US" altLang="en-US" dirty="0">
                <a:solidFill>
                  <a:schemeClr val="accent2"/>
                </a:solidFill>
              </a:rPr>
              <a:t>(a)</a:t>
            </a:r>
            <a:r>
              <a:rPr lang="en-US" altLang="en-US" dirty="0"/>
              <a:t> Bluetooth configuration</a:t>
            </a:r>
          </a:p>
          <a:p>
            <a:pPr>
              <a:lnSpc>
                <a:spcPct val="90000"/>
              </a:lnSpc>
            </a:pPr>
            <a:r>
              <a:rPr lang="en-US" altLang="en-US" dirty="0">
                <a:solidFill>
                  <a:schemeClr val="accent2"/>
                </a:solidFill>
              </a:rPr>
              <a:t>(b)</a:t>
            </a:r>
            <a:r>
              <a:rPr lang="en-US" altLang="en-US" dirty="0"/>
              <a:t> Wireless LAN</a:t>
            </a:r>
          </a:p>
        </p:txBody>
      </p:sp>
      <p:pic>
        <p:nvPicPr>
          <p:cNvPr id="6" name="Picture 4" descr="1-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2339659"/>
            <a:ext cx="4495800" cy="268954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400800" y="5410201"/>
            <a:ext cx="4572000" cy="590931"/>
          </a:xfrm>
          <a:prstGeom prst="rect">
            <a:avLst/>
          </a:prstGeom>
        </p:spPr>
        <p:txBody>
          <a:bodyPr>
            <a:spAutoFit/>
          </a:bodyPr>
          <a:lstStyle/>
          <a:p>
            <a:pPr>
              <a:lnSpc>
                <a:spcPct val="90000"/>
              </a:lnSpc>
            </a:pPr>
            <a:r>
              <a:rPr lang="en-US" altLang="en-US" dirty="0">
                <a:solidFill>
                  <a:schemeClr val="accent2"/>
                </a:solidFill>
              </a:rPr>
              <a:t>(a)</a:t>
            </a:r>
            <a:r>
              <a:rPr lang="en-US" altLang="en-US" dirty="0"/>
              <a:t> Individual mobile computers</a:t>
            </a:r>
          </a:p>
          <a:p>
            <a:pPr>
              <a:lnSpc>
                <a:spcPct val="90000"/>
              </a:lnSpc>
            </a:pPr>
            <a:r>
              <a:rPr lang="en-US" altLang="en-US" dirty="0">
                <a:solidFill>
                  <a:schemeClr val="accent2"/>
                </a:solidFill>
              </a:rPr>
              <a:t>(b)</a:t>
            </a:r>
            <a:r>
              <a:rPr lang="en-US" altLang="en-US" dirty="0"/>
              <a:t> A flying LAN</a:t>
            </a:r>
          </a:p>
        </p:txBody>
      </p:sp>
    </p:spTree>
    <p:extLst>
      <p:ext uri="{BB962C8B-B14F-4D97-AF65-F5344CB8AC3E}">
        <p14:creationId xmlns:p14="http://schemas.microsoft.com/office/powerpoint/2010/main" val="2407829153"/>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1"/>
          <p:cNvSpPr txBox="1">
            <a:spLocks noGrp="1"/>
          </p:cNvSpPr>
          <p:nvPr/>
        </p:nvSpPr>
        <p:spPr bwMode="auto">
          <a:xfrm>
            <a:off x="2667000" y="6400800"/>
            <a:ext cx="1428750" cy="457200"/>
          </a:xfrm>
          <a:prstGeom prst="rect">
            <a:avLst/>
          </a:prstGeom>
          <a:noFill/>
          <a:ln>
            <a:miter lim="800000"/>
            <a:headEnd/>
            <a:tailEnd/>
          </a:ln>
        </p:spPr>
        <p:txBody>
          <a:bodyPr anchor="b"/>
          <a:lstStyle>
            <a:lvl1pPr eaLnBrk="0" hangingPunct="0">
              <a:defRPr sz="3200" b="1" i="1">
                <a:solidFill>
                  <a:schemeClr val="tx1"/>
                </a:solidFill>
                <a:latin typeface="Baby Kruffy"/>
                <a:cs typeface="Arial" panose="020B0604020202020204" pitchFamily="34" charset="0"/>
              </a:defRPr>
            </a:lvl1pPr>
            <a:lvl2pPr marL="742950" indent="-285750" eaLnBrk="0" hangingPunct="0">
              <a:defRPr sz="3200" b="1" i="1">
                <a:solidFill>
                  <a:schemeClr val="tx1"/>
                </a:solidFill>
                <a:latin typeface="Baby Kruffy"/>
                <a:cs typeface="Arial" panose="020B0604020202020204" pitchFamily="34" charset="0"/>
              </a:defRPr>
            </a:lvl2pPr>
            <a:lvl3pPr marL="1143000" indent="-228600" eaLnBrk="0" hangingPunct="0">
              <a:defRPr sz="3200" b="1" i="1">
                <a:solidFill>
                  <a:schemeClr val="tx1"/>
                </a:solidFill>
                <a:latin typeface="Baby Kruffy"/>
                <a:cs typeface="Arial" panose="020B0604020202020204" pitchFamily="34" charset="0"/>
              </a:defRPr>
            </a:lvl3pPr>
            <a:lvl4pPr marL="1600200" indent="-228600" eaLnBrk="0" hangingPunct="0">
              <a:defRPr sz="3200" b="1" i="1">
                <a:solidFill>
                  <a:schemeClr val="tx1"/>
                </a:solidFill>
                <a:latin typeface="Baby Kruffy"/>
                <a:cs typeface="Arial" panose="020B0604020202020204" pitchFamily="34" charset="0"/>
              </a:defRPr>
            </a:lvl4pPr>
            <a:lvl5pPr marL="2057400" indent="-228600" eaLnBrk="0" hangingPunct="0">
              <a:defRPr sz="3200" b="1" i="1">
                <a:solidFill>
                  <a:schemeClr val="tx1"/>
                </a:solidFill>
                <a:latin typeface="Baby Kruffy"/>
                <a:cs typeface="Arial" panose="020B0604020202020204" pitchFamily="34" charset="0"/>
              </a:defRPr>
            </a:lvl5pPr>
            <a:lvl6pPr marL="2514600" indent="-228600" eaLnBrk="0" fontAlgn="base" hangingPunct="0">
              <a:spcBef>
                <a:spcPct val="0"/>
              </a:spcBef>
              <a:spcAft>
                <a:spcPct val="0"/>
              </a:spcAft>
              <a:defRPr sz="3200" b="1" i="1">
                <a:solidFill>
                  <a:schemeClr val="tx1"/>
                </a:solidFill>
                <a:latin typeface="Baby Kruffy"/>
                <a:cs typeface="Arial" panose="020B0604020202020204" pitchFamily="34" charset="0"/>
              </a:defRPr>
            </a:lvl6pPr>
            <a:lvl7pPr marL="2971800" indent="-228600" eaLnBrk="0" fontAlgn="base" hangingPunct="0">
              <a:spcBef>
                <a:spcPct val="0"/>
              </a:spcBef>
              <a:spcAft>
                <a:spcPct val="0"/>
              </a:spcAft>
              <a:defRPr sz="3200" b="1" i="1">
                <a:solidFill>
                  <a:schemeClr val="tx1"/>
                </a:solidFill>
                <a:latin typeface="Baby Kruffy"/>
                <a:cs typeface="Arial" panose="020B0604020202020204" pitchFamily="34" charset="0"/>
              </a:defRPr>
            </a:lvl7pPr>
            <a:lvl8pPr marL="3429000" indent="-228600" eaLnBrk="0" fontAlgn="base" hangingPunct="0">
              <a:spcBef>
                <a:spcPct val="0"/>
              </a:spcBef>
              <a:spcAft>
                <a:spcPct val="0"/>
              </a:spcAft>
              <a:defRPr sz="3200" b="1" i="1">
                <a:solidFill>
                  <a:schemeClr val="tx1"/>
                </a:solidFill>
                <a:latin typeface="Baby Kruffy"/>
                <a:cs typeface="Arial" panose="020B0604020202020204" pitchFamily="34" charset="0"/>
              </a:defRPr>
            </a:lvl8pPr>
            <a:lvl9pPr marL="3886200" indent="-228600" eaLnBrk="0" fontAlgn="base" hangingPunct="0">
              <a:spcBef>
                <a:spcPct val="0"/>
              </a:spcBef>
              <a:spcAft>
                <a:spcPct val="0"/>
              </a:spcAft>
              <a:defRPr sz="3200" b="1" i="1">
                <a:solidFill>
                  <a:schemeClr val="tx1"/>
                </a:solidFill>
                <a:latin typeface="Baby Kruffy"/>
                <a:cs typeface="Arial" panose="020B0604020202020204" pitchFamily="34" charset="0"/>
              </a:defRPr>
            </a:lvl9pPr>
          </a:lstStyle>
          <a:p>
            <a:pPr eaLnBrk="1" fontAlgn="base" hangingPunct="1">
              <a:spcBef>
                <a:spcPct val="0"/>
              </a:spcBef>
              <a:spcAft>
                <a:spcPct val="0"/>
              </a:spcAft>
            </a:pPr>
            <a:r>
              <a:rPr lang="en-US" altLang="en-US" sz="1200" i="0">
                <a:solidFill>
                  <a:srgbClr val="000000"/>
                </a:solidFill>
                <a:latin typeface="Arial" panose="020B0604020202020204" pitchFamily="34" charset="0"/>
              </a:rPr>
              <a:t>1.</a:t>
            </a:r>
            <a:fld id="{385A596C-51A6-4A63-9717-B164C9936DAF}" type="slidenum">
              <a:rPr lang="en-US" altLang="en-US" sz="1200" i="0">
                <a:solidFill>
                  <a:srgbClr val="000000"/>
                </a:solidFill>
                <a:latin typeface="Arial" panose="020B0604020202020204" pitchFamily="34" charset="0"/>
              </a:rPr>
              <a:pPr eaLnBrk="1" fontAlgn="base" hangingPunct="1">
                <a:spcBef>
                  <a:spcPct val="0"/>
                </a:spcBef>
                <a:spcAft>
                  <a:spcPct val="0"/>
                </a:spcAft>
              </a:pPr>
              <a:t>26</a:t>
            </a:fld>
            <a:endParaRPr lang="en-US" altLang="en-US" sz="1200" i="0">
              <a:solidFill>
                <a:srgbClr val="000000"/>
              </a:solidFill>
              <a:latin typeface="Arial" panose="020B0604020202020204" pitchFamily="34" charset="0"/>
            </a:endParaRPr>
          </a:p>
        </p:txBody>
      </p:sp>
      <p:sp>
        <p:nvSpPr>
          <p:cNvPr id="28676" name="Rectangle 14"/>
          <p:cNvSpPr>
            <a:spLocks noChangeArrowheads="1"/>
          </p:cNvSpPr>
          <p:nvPr/>
        </p:nvSpPr>
        <p:spPr bwMode="auto">
          <a:xfrm>
            <a:off x="1619693" y="1"/>
            <a:ext cx="8803758" cy="10156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b="1" i="1">
                <a:solidFill>
                  <a:schemeClr val="tx1"/>
                </a:solidFill>
                <a:latin typeface="Baby Kruffy"/>
                <a:cs typeface="Arial" panose="020B0604020202020204" pitchFamily="34" charset="0"/>
              </a:defRPr>
            </a:lvl1pPr>
            <a:lvl2pPr marL="742950" indent="-285750" eaLnBrk="0" hangingPunct="0">
              <a:defRPr sz="3200" b="1" i="1">
                <a:solidFill>
                  <a:schemeClr val="tx1"/>
                </a:solidFill>
                <a:latin typeface="Baby Kruffy"/>
                <a:cs typeface="Arial" panose="020B0604020202020204" pitchFamily="34" charset="0"/>
              </a:defRPr>
            </a:lvl2pPr>
            <a:lvl3pPr marL="1143000" indent="-228600" eaLnBrk="0" hangingPunct="0">
              <a:defRPr sz="3200" b="1" i="1">
                <a:solidFill>
                  <a:schemeClr val="tx1"/>
                </a:solidFill>
                <a:latin typeface="Baby Kruffy"/>
                <a:cs typeface="Arial" panose="020B0604020202020204" pitchFamily="34" charset="0"/>
              </a:defRPr>
            </a:lvl3pPr>
            <a:lvl4pPr marL="1600200" indent="-228600" eaLnBrk="0" hangingPunct="0">
              <a:defRPr sz="3200" b="1" i="1">
                <a:solidFill>
                  <a:schemeClr val="tx1"/>
                </a:solidFill>
                <a:latin typeface="Baby Kruffy"/>
                <a:cs typeface="Arial" panose="020B0604020202020204" pitchFamily="34" charset="0"/>
              </a:defRPr>
            </a:lvl4pPr>
            <a:lvl5pPr marL="2057400" indent="-228600" eaLnBrk="0" hangingPunct="0">
              <a:defRPr sz="3200" b="1" i="1">
                <a:solidFill>
                  <a:schemeClr val="tx1"/>
                </a:solidFill>
                <a:latin typeface="Baby Kruffy"/>
                <a:cs typeface="Arial" panose="020B0604020202020204" pitchFamily="34" charset="0"/>
              </a:defRPr>
            </a:lvl5pPr>
            <a:lvl6pPr marL="2514600" indent="-228600" eaLnBrk="0" fontAlgn="base" hangingPunct="0">
              <a:spcBef>
                <a:spcPct val="0"/>
              </a:spcBef>
              <a:spcAft>
                <a:spcPct val="0"/>
              </a:spcAft>
              <a:defRPr sz="3200" b="1" i="1">
                <a:solidFill>
                  <a:schemeClr val="tx1"/>
                </a:solidFill>
                <a:latin typeface="Baby Kruffy"/>
                <a:cs typeface="Arial" panose="020B0604020202020204" pitchFamily="34" charset="0"/>
              </a:defRPr>
            </a:lvl6pPr>
            <a:lvl7pPr marL="2971800" indent="-228600" eaLnBrk="0" fontAlgn="base" hangingPunct="0">
              <a:spcBef>
                <a:spcPct val="0"/>
              </a:spcBef>
              <a:spcAft>
                <a:spcPct val="0"/>
              </a:spcAft>
              <a:defRPr sz="3200" b="1" i="1">
                <a:solidFill>
                  <a:schemeClr val="tx1"/>
                </a:solidFill>
                <a:latin typeface="Baby Kruffy"/>
                <a:cs typeface="Arial" panose="020B0604020202020204" pitchFamily="34" charset="0"/>
              </a:defRPr>
            </a:lvl7pPr>
            <a:lvl8pPr marL="3429000" indent="-228600" eaLnBrk="0" fontAlgn="base" hangingPunct="0">
              <a:spcBef>
                <a:spcPct val="0"/>
              </a:spcBef>
              <a:spcAft>
                <a:spcPct val="0"/>
              </a:spcAft>
              <a:defRPr sz="3200" b="1" i="1">
                <a:solidFill>
                  <a:schemeClr val="tx1"/>
                </a:solidFill>
                <a:latin typeface="Baby Kruffy"/>
                <a:cs typeface="Arial" panose="020B0604020202020204" pitchFamily="34" charset="0"/>
              </a:defRPr>
            </a:lvl8pPr>
            <a:lvl9pPr marL="3886200" indent="-228600" eaLnBrk="0" fontAlgn="base" hangingPunct="0">
              <a:spcBef>
                <a:spcPct val="0"/>
              </a:spcBef>
              <a:spcAft>
                <a:spcPct val="0"/>
              </a:spcAft>
              <a:defRPr sz="3200" b="1" i="1">
                <a:solidFill>
                  <a:schemeClr val="tx1"/>
                </a:solidFill>
                <a:latin typeface="Baby Kruffy"/>
                <a:cs typeface="Arial" panose="020B0604020202020204" pitchFamily="34" charset="0"/>
              </a:defRPr>
            </a:lvl9pPr>
          </a:lstStyle>
          <a:p>
            <a:pPr algn="ctr" fontAlgn="base">
              <a:spcBef>
                <a:spcPct val="0"/>
              </a:spcBef>
              <a:spcAft>
                <a:spcPct val="0"/>
              </a:spcAft>
            </a:pPr>
            <a:r>
              <a:rPr lang="en-US" altLang="en-US" sz="1800" i="0" dirty="0">
                <a:solidFill>
                  <a:srgbClr val="000000"/>
                </a:solidFill>
                <a:latin typeface="Times New Roman" pitchFamily="18" charset="0"/>
                <a:cs typeface="Times New Roman" pitchFamily="18" charset="0"/>
              </a:rPr>
              <a:t>The Internet today</a:t>
            </a:r>
          </a:p>
          <a:p>
            <a:pPr algn="ctr" fontAlgn="base">
              <a:spcBef>
                <a:spcPct val="0"/>
              </a:spcBef>
              <a:spcAft>
                <a:spcPct val="0"/>
              </a:spcAft>
            </a:pPr>
            <a:r>
              <a:rPr lang="en-US" sz="1400" b="0" i="0" dirty="0">
                <a:effectLst>
                  <a:outerShdw blurRad="38100" dist="38100" dir="2700000" algn="tl">
                    <a:srgbClr val="000000">
                      <a:alpha val="43137"/>
                    </a:srgbClr>
                  </a:outerShdw>
                </a:effectLst>
                <a:latin typeface="Times New Roman" pitchFamily="18" charset="0"/>
                <a:cs typeface="Times New Roman" pitchFamily="18" charset="0"/>
              </a:rPr>
              <a:t>The Internet today is an internetwork that allows any user to become part of it. The user, however, needs to be physically connected to an ISP. The physical connection is normally done through a point-to-point WAN.</a:t>
            </a:r>
            <a:endParaRPr lang="en-US" altLang="en-US" sz="1400" b="0" i="0" dirty="0">
              <a:solidFill>
                <a:srgbClr val="1C1C1C"/>
              </a:solidFill>
              <a:latin typeface="Times New Roman" pitchFamily="18" charset="0"/>
              <a:cs typeface="Times New Roman" pitchFamily="18" charset="0"/>
            </a:endParaRPr>
          </a:p>
          <a:p>
            <a:pPr algn="ctr" fontAlgn="base">
              <a:spcBef>
                <a:spcPct val="0"/>
              </a:spcBef>
              <a:spcAft>
                <a:spcPct val="0"/>
              </a:spcAft>
            </a:pPr>
            <a:endParaRPr lang="en-US" altLang="en-US" sz="1400" b="0" i="0" dirty="0">
              <a:solidFill>
                <a:srgbClr val="1C1C1C"/>
              </a:solidFill>
              <a:latin typeface="Times New Roman" pitchFamily="18" charset="0"/>
              <a:cs typeface="Times New Roman" pitchFamily="18" charset="0"/>
            </a:endParaRPr>
          </a:p>
        </p:txBody>
      </p:sp>
      <p:pic>
        <p:nvPicPr>
          <p:cNvPr id="2150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5055" y="2971803"/>
            <a:ext cx="3745706"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0392" y="2452688"/>
            <a:ext cx="2665809" cy="112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4"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4012" y="3883028"/>
            <a:ext cx="4360069"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1302" y="4495800"/>
            <a:ext cx="6161485" cy="143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74333" y="1143001"/>
            <a:ext cx="4493419" cy="139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6"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24150" y="2133600"/>
            <a:ext cx="2457450"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96152" y="2971800"/>
            <a:ext cx="1651397" cy="135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0"/>
          </p:nvPr>
        </p:nvSpPr>
        <p:spPr/>
        <p:txBody>
          <a:bodyPr/>
          <a:lstStyle/>
          <a:p>
            <a:r>
              <a:rPr lang="en-US" altLang="en-US"/>
              <a:t>1.</a:t>
            </a:r>
            <a:fld id="{E591F17B-7832-4EC1-86A3-8A2E864313DB}" type="slidenum">
              <a:rPr lang="en-US" altLang="en-US" smtClean="0"/>
              <a:pPr/>
              <a:t>26</a:t>
            </a:fld>
            <a:endParaRPr lang="en-US" altLang="en-US"/>
          </a:p>
        </p:txBody>
      </p:sp>
      <p:sp>
        <p:nvSpPr>
          <p:cNvPr id="12" name="Date Placeholder 11"/>
          <p:cNvSpPr>
            <a:spLocks noGrp="1"/>
          </p:cNvSpPr>
          <p:nvPr>
            <p:ph type="dt" sz="half" idx="10"/>
          </p:nvPr>
        </p:nvSpPr>
        <p:spPr/>
        <p:txBody>
          <a:bodyPr/>
          <a:lstStyle/>
          <a:p>
            <a:pPr>
              <a:defRPr/>
            </a:pPr>
            <a:fld id="{392359D0-13FC-4329-B3E2-0A42090D06CC}" type="datetime1">
              <a:rPr lang="en-US" smtClean="0"/>
              <a:pPr>
                <a:defRPr/>
              </a:pPr>
              <a:t>2/28/2024</a:t>
            </a:fld>
            <a:endParaRPr lang="en-US"/>
          </a:p>
        </p:txBody>
      </p:sp>
    </p:spTree>
    <p:extLst>
      <p:ext uri="{BB962C8B-B14F-4D97-AF65-F5344CB8AC3E}">
        <p14:creationId xmlns:p14="http://schemas.microsoft.com/office/powerpoint/2010/main" val="310240078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50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15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15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15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151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151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15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p:cNvSpPr>
          <p:nvPr>
            <p:ph type="title"/>
          </p:nvPr>
        </p:nvSpPr>
        <p:spPr>
          <a:xfrm>
            <a:off x="2182813" y="838200"/>
            <a:ext cx="8229600" cy="1143000"/>
          </a:xfrm>
        </p:spPr>
        <p:txBody>
          <a:bodyPr/>
          <a:lstStyle/>
          <a:p>
            <a:r>
              <a:rPr lang="en-US" altLang="en-US">
                <a:solidFill>
                  <a:srgbClr val="0000FF"/>
                </a:solidFill>
              </a:rPr>
              <a:t>PAN </a:t>
            </a:r>
            <a:r>
              <a:rPr lang="en-US" altLang="en-US" sz="3600">
                <a:solidFill>
                  <a:srgbClr val="0000FF"/>
                </a:solidFill>
              </a:rPr>
              <a:t>(Personal Area Network)</a:t>
            </a:r>
            <a:endParaRPr lang="en-US" altLang="en-US">
              <a:solidFill>
                <a:srgbClr val="0000FF"/>
              </a:solidFill>
            </a:endParaRPr>
          </a:p>
        </p:txBody>
      </p:sp>
      <p:pic>
        <p:nvPicPr>
          <p:cNvPr id="21507" name="Picture 7" descr="https://www.researchgate.net/profile/Zhiguo_Shi/publication/261393727/figure/fig1/AS:385860559228928@1469007734825/Fig-1-Wireless-Personal-Area-Network-WPAN.png"/>
          <p:cNvPicPr>
            <a:picLocks noChangeAspect="1" noChangeArrowheads="1"/>
          </p:cNvPicPr>
          <p:nvPr/>
        </p:nvPicPr>
        <p:blipFill>
          <a:blip r:embed="rId2"/>
          <a:srcRect/>
          <a:stretch>
            <a:fillRect/>
          </a:stretch>
        </p:blipFill>
        <p:spPr bwMode="auto">
          <a:xfrm>
            <a:off x="4114800" y="3032125"/>
            <a:ext cx="4419600" cy="3100388"/>
          </a:xfrm>
          <a:prstGeom prst="rect">
            <a:avLst/>
          </a:prstGeom>
          <a:noFill/>
          <a:ln w="9525">
            <a:noFill/>
            <a:miter lim="800000"/>
            <a:headEnd/>
            <a:tailEnd/>
          </a:ln>
        </p:spPr>
      </p:pic>
      <p:sp>
        <p:nvSpPr>
          <p:cNvPr id="7" name="Rectangle 6"/>
          <p:cNvSpPr/>
          <p:nvPr/>
        </p:nvSpPr>
        <p:spPr>
          <a:xfrm>
            <a:off x="2057401" y="1847850"/>
            <a:ext cx="8247063" cy="1200150"/>
          </a:xfrm>
          <a:prstGeom prst="rect">
            <a:avLst/>
          </a:prstGeom>
        </p:spPr>
        <p:txBody>
          <a:bodyPr>
            <a:spAutoFit/>
          </a:bodyPr>
          <a:lstStyle/>
          <a:p>
            <a:pPr algn="just">
              <a:defRPr/>
            </a:pPr>
            <a:r>
              <a:rPr lang="en-US" dirty="0"/>
              <a:t>A </a:t>
            </a:r>
            <a:r>
              <a:rPr lang="en-US" b="1" dirty="0"/>
              <a:t>personal area network</a:t>
            </a:r>
            <a:r>
              <a:rPr lang="en-US" dirty="0"/>
              <a:t> (</a:t>
            </a:r>
            <a:r>
              <a:rPr lang="en-US" b="1" dirty="0"/>
              <a:t>PAN</a:t>
            </a:r>
            <a:r>
              <a:rPr lang="en-US" dirty="0"/>
              <a:t>) is a computer </a:t>
            </a:r>
            <a:r>
              <a:rPr lang="en-US" b="1" dirty="0"/>
              <a:t>network</a:t>
            </a:r>
            <a:r>
              <a:rPr lang="en-US" dirty="0"/>
              <a:t> used for data transmission amongst devices such as computers, telephones, tablets, personal digital assistants, fax machines and printers, that are located close to a single user.</a:t>
            </a:r>
          </a:p>
        </p:txBody>
      </p:sp>
      <p:sp>
        <p:nvSpPr>
          <p:cNvPr id="6" name="Rectangle 2"/>
          <p:cNvSpPr txBox="1">
            <a:spLocks/>
          </p:cNvSpPr>
          <p:nvPr/>
        </p:nvSpPr>
        <p:spPr bwMode="auto">
          <a:xfrm>
            <a:off x="1809750" y="296863"/>
            <a:ext cx="8572500" cy="628650"/>
          </a:xfrm>
          <a:prstGeom prst="rect">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dk1"/>
          </a:lnRef>
          <a:fillRef idx="1">
            <a:schemeClr val="lt1"/>
          </a:fillRef>
          <a:effectRef idx="0">
            <a:schemeClr val="dk1"/>
          </a:effectRef>
          <a:fontRef idx="minor">
            <a:schemeClr val="dk1"/>
          </a:fontRef>
        </p:style>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defRPr/>
            </a:pPr>
            <a:r>
              <a:rPr lang="en-US" sz="2800" dirty="0">
                <a:solidFill>
                  <a:srgbClr val="C00000"/>
                </a:solidFill>
              </a:rPr>
              <a:t>Some newer types of the networks based on their reach</a:t>
            </a:r>
          </a:p>
        </p:txBody>
      </p:sp>
      <p:sp>
        <p:nvSpPr>
          <p:cNvPr id="8" name="Date Placeholder 7"/>
          <p:cNvSpPr>
            <a:spLocks noGrp="1"/>
          </p:cNvSpPr>
          <p:nvPr>
            <p:ph type="dt" sz="half" idx="10"/>
          </p:nvPr>
        </p:nvSpPr>
        <p:spPr/>
        <p:txBody>
          <a:bodyPr/>
          <a:lstStyle/>
          <a:p>
            <a:pPr>
              <a:defRPr/>
            </a:pPr>
            <a:fld id="{1CD09FBF-E816-46FC-B435-D12E839CD1D4}" type="datetime1">
              <a:rPr lang="en-US" smtClean="0"/>
              <a:pPr>
                <a:defRPr/>
              </a:pPr>
              <a:t>2/28/2024</a:t>
            </a:fld>
            <a:endParaRPr lang="en-US"/>
          </a:p>
        </p:txBody>
      </p:sp>
      <p:sp>
        <p:nvSpPr>
          <p:cNvPr id="9" name="Slide Number Placeholder 8"/>
          <p:cNvSpPr>
            <a:spLocks noGrp="1"/>
          </p:cNvSpPr>
          <p:nvPr>
            <p:ph type="sldNum" sz="quarter" idx="12"/>
          </p:nvPr>
        </p:nvSpPr>
        <p:spPr/>
        <p:txBody>
          <a:bodyPr/>
          <a:lstStyle/>
          <a:p>
            <a:fld id="{6876EFF4-C03D-4CCD-A348-A83D22CFB359}" type="slidenum">
              <a:rPr lang="en-US" altLang="en-US" smtClean="0"/>
              <a:pPr/>
              <a:t>27</a:t>
            </a:fld>
            <a:endParaRPr lang="en-US" altLang="en-US"/>
          </a:p>
        </p:txBody>
      </p:sp>
    </p:spTree>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p:cNvSpPr>
          <p:nvPr>
            <p:ph type="title"/>
          </p:nvPr>
        </p:nvSpPr>
        <p:spPr>
          <a:xfrm>
            <a:off x="2051050" y="92075"/>
            <a:ext cx="8229600" cy="1143000"/>
          </a:xfrm>
        </p:spPr>
        <p:txBody>
          <a:bodyPr/>
          <a:lstStyle/>
          <a:p>
            <a:r>
              <a:rPr lang="en-US" altLang="en-US">
                <a:solidFill>
                  <a:srgbClr val="0000FF"/>
                </a:solidFill>
              </a:rPr>
              <a:t>CAN </a:t>
            </a:r>
            <a:r>
              <a:rPr lang="en-US" altLang="en-US" sz="3600">
                <a:solidFill>
                  <a:srgbClr val="0000FF"/>
                </a:solidFill>
              </a:rPr>
              <a:t>(Campus Area Network)</a:t>
            </a:r>
            <a:endParaRPr lang="en-US" altLang="en-US">
              <a:solidFill>
                <a:srgbClr val="0000FF"/>
              </a:solidFill>
            </a:endParaRPr>
          </a:p>
        </p:txBody>
      </p:sp>
      <p:sp>
        <p:nvSpPr>
          <p:cNvPr id="7" name="Rectangle 6"/>
          <p:cNvSpPr/>
          <p:nvPr/>
        </p:nvSpPr>
        <p:spPr>
          <a:xfrm>
            <a:off x="2057401" y="1066800"/>
            <a:ext cx="8247063" cy="1200150"/>
          </a:xfrm>
          <a:prstGeom prst="rect">
            <a:avLst/>
          </a:prstGeom>
        </p:spPr>
        <p:txBody>
          <a:bodyPr>
            <a:spAutoFit/>
          </a:bodyPr>
          <a:lstStyle/>
          <a:p>
            <a:pPr algn="just">
              <a:defRPr/>
            </a:pPr>
            <a:r>
              <a:rPr lang="en-US" dirty="0"/>
              <a:t>A network infrastructure covering the school, university, or a corporate premises can be dubbed as campus area network. It can comprise of several LANs, a central firewall, and connected to the internet using a leased line or any other means.</a:t>
            </a:r>
          </a:p>
        </p:txBody>
      </p:sp>
      <p:pic>
        <p:nvPicPr>
          <p:cNvPr id="22533" name="Picture 2" descr="Computer Networks - CAN"/>
          <p:cNvPicPr>
            <a:picLocks noChangeAspect="1" noChangeArrowheads="1"/>
          </p:cNvPicPr>
          <p:nvPr/>
        </p:nvPicPr>
        <p:blipFill>
          <a:blip r:embed="rId2"/>
          <a:srcRect/>
          <a:stretch>
            <a:fillRect/>
          </a:stretch>
        </p:blipFill>
        <p:spPr bwMode="auto">
          <a:xfrm>
            <a:off x="3114675" y="2408238"/>
            <a:ext cx="5962650" cy="3352800"/>
          </a:xfrm>
          <a:prstGeom prst="rect">
            <a:avLst/>
          </a:prstGeom>
          <a:noFill/>
          <a:ln w="9525">
            <a:noFill/>
            <a:miter lim="800000"/>
            <a:headEnd/>
            <a:tailEnd/>
          </a:ln>
        </p:spPr>
      </p:pic>
      <p:sp>
        <p:nvSpPr>
          <p:cNvPr id="6" name="Date Placeholder 5"/>
          <p:cNvSpPr>
            <a:spLocks noGrp="1"/>
          </p:cNvSpPr>
          <p:nvPr>
            <p:ph type="dt" sz="half" idx="10"/>
          </p:nvPr>
        </p:nvSpPr>
        <p:spPr/>
        <p:txBody>
          <a:bodyPr/>
          <a:lstStyle/>
          <a:p>
            <a:pPr>
              <a:defRPr/>
            </a:pPr>
            <a:fld id="{01B2B8FB-081A-4EAF-BA28-CDC6657358EB}" type="datetime1">
              <a:rPr lang="en-US" smtClean="0"/>
              <a:pPr>
                <a:defRPr/>
              </a:pPr>
              <a:t>2/28/2024</a:t>
            </a:fld>
            <a:endParaRPr lang="en-US"/>
          </a:p>
        </p:txBody>
      </p:sp>
      <p:sp>
        <p:nvSpPr>
          <p:cNvPr id="8" name="Slide Number Placeholder 7"/>
          <p:cNvSpPr>
            <a:spLocks noGrp="1"/>
          </p:cNvSpPr>
          <p:nvPr>
            <p:ph type="sldNum" sz="quarter" idx="12"/>
          </p:nvPr>
        </p:nvSpPr>
        <p:spPr/>
        <p:txBody>
          <a:bodyPr/>
          <a:lstStyle/>
          <a:p>
            <a:fld id="{6876EFF4-C03D-4CCD-A348-A83D22CFB359}" type="slidenum">
              <a:rPr lang="en-US" altLang="en-US" smtClean="0"/>
              <a:pPr/>
              <a:t>28</a:t>
            </a:fld>
            <a:endParaRPr lang="en-US" altLang="en-US"/>
          </a:p>
        </p:txBody>
      </p:sp>
    </p:spTree>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p:cNvSpPr>
          <p:nvPr>
            <p:ph type="title"/>
          </p:nvPr>
        </p:nvSpPr>
        <p:spPr>
          <a:xfrm>
            <a:off x="2057400" y="-76200"/>
            <a:ext cx="8229600" cy="1143000"/>
          </a:xfrm>
        </p:spPr>
        <p:txBody>
          <a:bodyPr/>
          <a:lstStyle/>
          <a:p>
            <a:r>
              <a:rPr lang="en-US" altLang="en-US">
                <a:solidFill>
                  <a:srgbClr val="0000FF"/>
                </a:solidFill>
              </a:rPr>
              <a:t>BAN </a:t>
            </a:r>
            <a:r>
              <a:rPr lang="en-US" altLang="en-US" sz="3600">
                <a:solidFill>
                  <a:srgbClr val="0000FF"/>
                </a:solidFill>
              </a:rPr>
              <a:t>(Body Area Network)</a:t>
            </a:r>
            <a:endParaRPr lang="en-US" altLang="en-US">
              <a:solidFill>
                <a:srgbClr val="0000FF"/>
              </a:solidFill>
            </a:endParaRPr>
          </a:p>
        </p:txBody>
      </p:sp>
      <p:sp>
        <p:nvSpPr>
          <p:cNvPr id="7" name="Rectangle 6"/>
          <p:cNvSpPr/>
          <p:nvPr/>
        </p:nvSpPr>
        <p:spPr>
          <a:xfrm>
            <a:off x="1887538" y="844550"/>
            <a:ext cx="8247062" cy="2584450"/>
          </a:xfrm>
          <a:prstGeom prst="rect">
            <a:avLst/>
          </a:prstGeom>
        </p:spPr>
        <p:txBody>
          <a:bodyPr>
            <a:spAutoFit/>
          </a:bodyPr>
          <a:lstStyle/>
          <a:p>
            <a:pPr algn="just">
              <a:defRPr/>
            </a:pPr>
            <a:r>
              <a:rPr lang="en-US" dirty="0"/>
              <a:t>Related to PAN ( as a subnetwork ), another term BAN is used for using wearable devices like smartwatches, fitness bands, biometric RFID implants, and medical devices placed inside the body like pacemakers. Wireless BAN is the primary form used to created such networks. It is defined as per the IEEE 802.15.6 standard which describes a short-range, extremely low power wireless communication within or in a vicinity of the human body.</a:t>
            </a:r>
          </a:p>
          <a:p>
            <a:pPr algn="just">
              <a:defRPr/>
            </a:pPr>
            <a:r>
              <a:rPr lang="en-US" dirty="0"/>
              <a:t>Wireless BAN can work together with PAN technologies. For instance, a Bluetooth-connected smartphone can be used to sync data from wearables and various sensors present in the body.</a:t>
            </a:r>
          </a:p>
        </p:txBody>
      </p:sp>
      <p:pic>
        <p:nvPicPr>
          <p:cNvPr id="23557" name="Picture 2" descr="https://www.renesas.com/en-in/media/about/web-magazine/edge/solution/08-body-area-networks/img_01.jpg"/>
          <p:cNvPicPr>
            <a:picLocks noChangeAspect="1" noChangeArrowheads="1"/>
          </p:cNvPicPr>
          <p:nvPr/>
        </p:nvPicPr>
        <p:blipFill>
          <a:blip r:embed="rId2"/>
          <a:srcRect l="47311"/>
          <a:stretch>
            <a:fillRect/>
          </a:stretch>
        </p:blipFill>
        <p:spPr bwMode="auto">
          <a:xfrm>
            <a:off x="5105400" y="3311526"/>
            <a:ext cx="2465388" cy="3027363"/>
          </a:xfrm>
          <a:prstGeom prst="rect">
            <a:avLst/>
          </a:prstGeom>
          <a:noFill/>
          <a:ln w="9525">
            <a:noFill/>
            <a:miter lim="800000"/>
            <a:headEnd/>
            <a:tailEnd/>
          </a:ln>
        </p:spPr>
      </p:pic>
      <p:sp>
        <p:nvSpPr>
          <p:cNvPr id="6" name="Date Placeholder 5"/>
          <p:cNvSpPr>
            <a:spLocks noGrp="1"/>
          </p:cNvSpPr>
          <p:nvPr>
            <p:ph type="dt" sz="half" idx="10"/>
          </p:nvPr>
        </p:nvSpPr>
        <p:spPr/>
        <p:txBody>
          <a:bodyPr/>
          <a:lstStyle/>
          <a:p>
            <a:pPr>
              <a:defRPr/>
            </a:pPr>
            <a:fld id="{F48347DC-62BC-40C7-B77E-4CFC82BBA212}" type="datetime1">
              <a:rPr lang="en-US" smtClean="0"/>
              <a:pPr>
                <a:defRPr/>
              </a:pPr>
              <a:t>2/28/2024</a:t>
            </a:fld>
            <a:endParaRPr lang="en-US"/>
          </a:p>
        </p:txBody>
      </p:sp>
      <p:sp>
        <p:nvSpPr>
          <p:cNvPr id="8" name="Slide Number Placeholder 7"/>
          <p:cNvSpPr>
            <a:spLocks noGrp="1"/>
          </p:cNvSpPr>
          <p:nvPr>
            <p:ph type="sldNum" sz="quarter" idx="12"/>
          </p:nvPr>
        </p:nvSpPr>
        <p:spPr/>
        <p:txBody>
          <a:bodyPr/>
          <a:lstStyle/>
          <a:p>
            <a:fld id="{6876EFF4-C03D-4CCD-A348-A83D22CFB359}" type="slidenum">
              <a:rPr lang="en-US" altLang="en-US" smtClean="0"/>
              <a:pPr/>
              <a:t>29</a:t>
            </a:fld>
            <a:endParaRPr lang="en-US" altLang="en-US"/>
          </a:p>
        </p:txBody>
      </p:sp>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IN" altLang="en-US">
                <a:solidFill>
                  <a:srgbClr val="0000FF"/>
                </a:solidFill>
              </a:rPr>
              <a:t>Computer Network</a:t>
            </a:r>
          </a:p>
        </p:txBody>
      </p:sp>
      <p:sp>
        <p:nvSpPr>
          <p:cNvPr id="7171" name="Content Placeholder 2"/>
          <p:cNvSpPr>
            <a:spLocks noGrp="1"/>
          </p:cNvSpPr>
          <p:nvPr>
            <p:ph idx="1"/>
          </p:nvPr>
        </p:nvSpPr>
        <p:spPr/>
        <p:txBody>
          <a:bodyPr/>
          <a:lstStyle/>
          <a:p>
            <a:pPr algn="just"/>
            <a:r>
              <a:rPr lang="en-IN" altLang="en-US"/>
              <a:t>A computer network is a set of communicating devices connected together by communication links for the purpose of sharing resources. </a:t>
            </a:r>
          </a:p>
          <a:p>
            <a:endParaRPr lang="en-IN" altLang="en-US"/>
          </a:p>
          <a:p>
            <a:r>
              <a:rPr lang="en-IN" altLang="en-US"/>
              <a:t>Shared resources include printer, scanner and file servers etc.</a:t>
            </a:r>
          </a:p>
        </p:txBody>
      </p:sp>
      <p:sp>
        <p:nvSpPr>
          <p:cNvPr id="6" name="Date Placeholder 5"/>
          <p:cNvSpPr>
            <a:spLocks noGrp="1"/>
          </p:cNvSpPr>
          <p:nvPr>
            <p:ph type="dt" sz="half" idx="10"/>
          </p:nvPr>
        </p:nvSpPr>
        <p:spPr/>
        <p:txBody>
          <a:bodyPr/>
          <a:lstStyle/>
          <a:p>
            <a:pPr>
              <a:defRPr/>
            </a:pPr>
            <a:fld id="{80CCFE67-A8DD-44F7-9A7A-3962C21E2C49}" type="datetime1">
              <a:rPr lang="en-US" smtClean="0"/>
              <a:pPr>
                <a:defRPr/>
              </a:pPr>
              <a:t>2/28/2024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3</a:t>
            </a:fld>
            <a:endParaRPr lang="en-US" altLang="en-US"/>
          </a:p>
        </p:txBody>
      </p:sp>
    </p:spTree>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p:cNvSpPr>
          <p:nvPr>
            <p:ph type="title"/>
          </p:nvPr>
        </p:nvSpPr>
        <p:spPr>
          <a:xfrm>
            <a:off x="2057400" y="1588"/>
            <a:ext cx="8229600" cy="1143000"/>
          </a:xfrm>
        </p:spPr>
        <p:txBody>
          <a:bodyPr/>
          <a:lstStyle/>
          <a:p>
            <a:r>
              <a:rPr lang="en-US" altLang="en-US">
                <a:solidFill>
                  <a:srgbClr val="0000FF"/>
                </a:solidFill>
              </a:rPr>
              <a:t>NAN </a:t>
            </a:r>
            <a:r>
              <a:rPr lang="en-US" altLang="en-US" sz="3600">
                <a:solidFill>
                  <a:srgbClr val="0000FF"/>
                </a:solidFill>
              </a:rPr>
              <a:t>(Near-Me Network)</a:t>
            </a:r>
            <a:endParaRPr lang="en-US" altLang="en-US">
              <a:solidFill>
                <a:srgbClr val="0000FF"/>
              </a:solidFill>
            </a:endParaRPr>
          </a:p>
        </p:txBody>
      </p:sp>
      <p:sp>
        <p:nvSpPr>
          <p:cNvPr id="7" name="Rectangle 6"/>
          <p:cNvSpPr/>
          <p:nvPr/>
        </p:nvSpPr>
        <p:spPr>
          <a:xfrm>
            <a:off x="1905001" y="960438"/>
            <a:ext cx="8247063" cy="2584450"/>
          </a:xfrm>
          <a:prstGeom prst="rect">
            <a:avLst/>
          </a:prstGeom>
        </p:spPr>
        <p:txBody>
          <a:bodyPr>
            <a:spAutoFit/>
          </a:bodyPr>
          <a:lstStyle/>
          <a:p>
            <a:pPr algn="just">
              <a:defRPr/>
            </a:pPr>
            <a:r>
              <a:rPr lang="en-US" dirty="0"/>
              <a:t>Although it sounds totally unfamiliar, you use Near-me network almost every day. Remember chatting with your friends on Facebook while all of you were sitting in the same room. You were part of a NAN, even though you might be on the networks of different carriers.</a:t>
            </a:r>
          </a:p>
          <a:p>
            <a:pPr algn="just">
              <a:defRPr/>
            </a:pPr>
            <a:r>
              <a:rPr lang="en-US" dirty="0"/>
              <a:t>A message from your device would traverse all the way to Facebook servers over the internet come to your friend’s device sitting right next to you. In a logical way, both the device are on some sort of network. Basically, the criteria for the devices is to lie in proximity. They don’t need to be connected to the same network. For instance, they can be connected via </a:t>
            </a:r>
            <a:r>
              <a:rPr lang="en-US" dirty="0" err="1"/>
              <a:t>WiFi</a:t>
            </a:r>
            <a:r>
              <a:rPr lang="en-US" dirty="0"/>
              <a:t>, cellular, etc.</a:t>
            </a:r>
          </a:p>
        </p:txBody>
      </p:sp>
      <p:pic>
        <p:nvPicPr>
          <p:cNvPr id="24580" name="Picture 4" descr="https://doi.ieeecomputersociety.org/cms/Computer.org/dl/mags/ic/2010/02/figures/mic20100200742.gif"/>
          <p:cNvPicPr>
            <a:picLocks noChangeAspect="1" noChangeArrowheads="1"/>
          </p:cNvPicPr>
          <p:nvPr/>
        </p:nvPicPr>
        <p:blipFill>
          <a:blip r:embed="rId2"/>
          <a:srcRect/>
          <a:stretch>
            <a:fillRect/>
          </a:stretch>
        </p:blipFill>
        <p:spPr bwMode="auto">
          <a:xfrm>
            <a:off x="3505200" y="3494088"/>
            <a:ext cx="4654550" cy="3059112"/>
          </a:xfrm>
          <a:prstGeom prst="rect">
            <a:avLst/>
          </a:prstGeom>
          <a:noFill/>
          <a:ln w="9525">
            <a:noFill/>
            <a:miter lim="800000"/>
            <a:headEnd/>
            <a:tailEnd/>
          </a:ln>
        </p:spPr>
      </p:pic>
      <p:sp>
        <p:nvSpPr>
          <p:cNvPr id="6" name="Date Placeholder 5"/>
          <p:cNvSpPr>
            <a:spLocks noGrp="1"/>
          </p:cNvSpPr>
          <p:nvPr>
            <p:ph type="dt" sz="half" idx="10"/>
          </p:nvPr>
        </p:nvSpPr>
        <p:spPr/>
        <p:txBody>
          <a:bodyPr/>
          <a:lstStyle/>
          <a:p>
            <a:pPr>
              <a:defRPr/>
            </a:pPr>
            <a:fld id="{1B7FD3E1-C749-4112-9CFF-080F84420248}" type="datetime1">
              <a:rPr lang="en-US" smtClean="0"/>
              <a:pPr>
                <a:defRPr/>
              </a:pPr>
              <a:t>2/28/2024</a:t>
            </a:fld>
            <a:endParaRPr lang="en-US"/>
          </a:p>
        </p:txBody>
      </p:sp>
      <p:sp>
        <p:nvSpPr>
          <p:cNvPr id="8" name="Slide Number Placeholder 7"/>
          <p:cNvSpPr>
            <a:spLocks noGrp="1"/>
          </p:cNvSpPr>
          <p:nvPr>
            <p:ph type="sldNum" sz="quarter" idx="12"/>
          </p:nvPr>
        </p:nvSpPr>
        <p:spPr/>
        <p:txBody>
          <a:bodyPr/>
          <a:lstStyle/>
          <a:p>
            <a:fld id="{6876EFF4-C03D-4CCD-A348-A83D22CFB359}" type="slidenum">
              <a:rPr lang="en-US" altLang="en-US" smtClean="0"/>
              <a:pPr/>
              <a:t>30</a:t>
            </a:fld>
            <a:endParaRPr lang="en-US" altLang="en-US"/>
          </a:p>
        </p:txBody>
      </p:sp>
    </p:spTree>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itle 2"/>
          <p:cNvSpPr>
            <a:spLocks noGrp="1"/>
          </p:cNvSpPr>
          <p:nvPr>
            <p:ph type="title"/>
          </p:nvPr>
        </p:nvSpPr>
        <p:spPr>
          <a:xfrm>
            <a:off x="3048000" y="153988"/>
            <a:ext cx="6629400" cy="1143000"/>
          </a:xfrm>
          <a:ln>
            <a:solidFill>
              <a:srgbClr val="0000FF"/>
            </a:solidFill>
          </a:ln>
        </p:spPr>
        <p:txBody>
          <a:bodyPr/>
          <a:lstStyle/>
          <a:p>
            <a:r>
              <a:rPr lang="en-US" altLang="en-US" sz="2800">
                <a:solidFill>
                  <a:srgbClr val="0000FF"/>
                </a:solidFill>
              </a:rPr>
              <a:t>Brief description </a:t>
            </a:r>
            <a:br>
              <a:rPr lang="en-US" altLang="en-US" sz="2800">
                <a:solidFill>
                  <a:srgbClr val="0000FF"/>
                </a:solidFill>
              </a:rPr>
            </a:br>
            <a:r>
              <a:rPr lang="en-US" altLang="en-US" sz="2800">
                <a:solidFill>
                  <a:srgbClr val="0000FF"/>
                </a:solidFill>
              </a:rPr>
              <a:t>of some other terms discussed in lectures</a:t>
            </a:r>
          </a:p>
        </p:txBody>
      </p:sp>
      <p:sp>
        <p:nvSpPr>
          <p:cNvPr id="8" name="Content Placeholder 5"/>
          <p:cNvSpPr>
            <a:spLocks noGrp="1"/>
          </p:cNvSpPr>
          <p:nvPr>
            <p:ph idx="1"/>
          </p:nvPr>
        </p:nvSpPr>
        <p:spPr>
          <a:xfrm>
            <a:off x="1790700" y="1857376"/>
            <a:ext cx="8610600" cy="4976813"/>
          </a:xfrm>
        </p:spPr>
        <p:txBody>
          <a:bodyPr/>
          <a:lstStyle/>
          <a:p>
            <a:pPr algn="just">
              <a:defRPr/>
            </a:pPr>
            <a:r>
              <a:rPr lang="en-US" altLang="en-US" dirty="0">
                <a:solidFill>
                  <a:srgbClr val="C00000"/>
                </a:solidFill>
              </a:rPr>
              <a:t>Firewall</a:t>
            </a:r>
          </a:p>
          <a:p>
            <a:pPr marL="344488" indent="0" algn="just">
              <a:buNone/>
              <a:defRPr/>
            </a:pPr>
            <a:r>
              <a:rPr lang="en-US" dirty="0"/>
              <a:t>A firewall is software used to maintain the security of a private network. Firewalls block unauthorized access to or from private networks and are often employed to prevent unauthorized Web users or illicit software from gaining access to private networks connected to the Internet. </a:t>
            </a:r>
            <a:r>
              <a:rPr lang="en-US" b="1" dirty="0"/>
              <a:t>A firewall may be implemented using hardware, software, or a combination of both.</a:t>
            </a:r>
          </a:p>
          <a:p>
            <a:pPr marL="344488" indent="0" algn="just">
              <a:buNone/>
              <a:defRPr/>
            </a:pPr>
            <a:endParaRPr lang="en-US" altLang="en-US" sz="1000" b="1" dirty="0"/>
          </a:p>
        </p:txBody>
      </p:sp>
      <p:sp>
        <p:nvSpPr>
          <p:cNvPr id="5" name="Date Placeholder 4"/>
          <p:cNvSpPr>
            <a:spLocks noGrp="1"/>
          </p:cNvSpPr>
          <p:nvPr>
            <p:ph type="dt" sz="half" idx="10"/>
          </p:nvPr>
        </p:nvSpPr>
        <p:spPr/>
        <p:txBody>
          <a:bodyPr/>
          <a:lstStyle/>
          <a:p>
            <a:pPr>
              <a:defRPr/>
            </a:pPr>
            <a:fld id="{B1D0312B-1923-4D82-A392-2BE12990A25B}" type="datetime1">
              <a:rPr lang="en-US" smtClean="0"/>
              <a:pPr>
                <a:defRPr/>
              </a:pPr>
              <a:t>2/28/2024</a:t>
            </a:fld>
            <a:endParaRPr lang="en-US"/>
          </a:p>
        </p:txBody>
      </p:sp>
      <p:sp>
        <p:nvSpPr>
          <p:cNvPr id="6" name="Slide Number Placeholder 5"/>
          <p:cNvSpPr>
            <a:spLocks noGrp="1"/>
          </p:cNvSpPr>
          <p:nvPr>
            <p:ph type="sldNum" sz="quarter" idx="12"/>
          </p:nvPr>
        </p:nvSpPr>
        <p:spPr/>
        <p:txBody>
          <a:bodyPr/>
          <a:lstStyle/>
          <a:p>
            <a:fld id="{6876EFF4-C03D-4CCD-A348-A83D22CFB359}" type="slidenum">
              <a:rPr lang="en-US" altLang="en-US" smtClean="0"/>
              <a:pPr/>
              <a:t>31</a:t>
            </a:fld>
            <a:endParaRPr lang="en-US" altLang="en-US"/>
          </a:p>
        </p:txBody>
      </p:sp>
    </p:spTree>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5"/>
          <p:cNvSpPr>
            <a:spLocks noGrp="1"/>
          </p:cNvSpPr>
          <p:nvPr>
            <p:ph idx="1"/>
          </p:nvPr>
        </p:nvSpPr>
        <p:spPr>
          <a:xfrm>
            <a:off x="1790700" y="228601"/>
            <a:ext cx="8610600" cy="4976813"/>
          </a:xfrm>
        </p:spPr>
        <p:txBody>
          <a:bodyPr>
            <a:normAutofit fontScale="92500" lnSpcReduction="10000"/>
          </a:bodyPr>
          <a:lstStyle/>
          <a:p>
            <a:pPr marL="0" indent="0" algn="just">
              <a:buNone/>
              <a:defRPr/>
            </a:pPr>
            <a:r>
              <a:rPr lang="en-US" altLang="en-US" b="1" dirty="0">
                <a:solidFill>
                  <a:srgbClr val="C00000"/>
                </a:solidFill>
              </a:rPr>
              <a:t>Proxy Server</a:t>
            </a:r>
          </a:p>
          <a:p>
            <a:pPr algn="just">
              <a:defRPr/>
            </a:pPr>
            <a:r>
              <a:rPr lang="en-US" sz="2000" dirty="0"/>
              <a:t>Most large businesses, organizations, and universities these days use a proxy server. This is a server that all computers on the local network have to go through before accessing information on the Internet. By using a proxy server, an organization can improve the network performance and filter what users connected to the network can access.</a:t>
            </a:r>
          </a:p>
          <a:p>
            <a:pPr algn="just">
              <a:defRPr/>
            </a:pPr>
            <a:r>
              <a:rPr lang="en-US" sz="2000" dirty="0"/>
              <a:t>A proxy server improves Internet access speeds from a network primarily by using a caching system. Caching saves recently viewed Web sites, images, and files on a local hard drive so that they don't have to be downloaded from the Web again. While your Web browser might save recently viewed items on your computer, a proxy server caches everything accessed from the network. Though this means super-fast access to Web pages, it also means users might not be seeing the latest update of each Web page.</a:t>
            </a:r>
          </a:p>
          <a:p>
            <a:pPr algn="just">
              <a:defRPr/>
            </a:pPr>
            <a:r>
              <a:rPr lang="en-US" sz="2000" dirty="0"/>
              <a:t>The other main purpose a proxy server is to filter what is allowed into the network. While HTTP, FTP, and Secure protocols can all be filtered by a proxy server, HTTP is the most common. The proxy server can limit what Web sites users on the network can access. Many organizations choose to block access to sites with objectionable material, but other sites can be filtered as well. </a:t>
            </a:r>
          </a:p>
          <a:p>
            <a:pPr marL="344488" indent="0" algn="just">
              <a:buNone/>
              <a:defRPr/>
            </a:pPr>
            <a:endParaRPr lang="en-US" b="1" dirty="0"/>
          </a:p>
          <a:p>
            <a:pPr marL="344488" indent="0" algn="just">
              <a:buNone/>
              <a:defRPr/>
            </a:pPr>
            <a:endParaRPr lang="en-US" sz="2400" b="1" dirty="0"/>
          </a:p>
        </p:txBody>
      </p:sp>
      <p:sp>
        <p:nvSpPr>
          <p:cNvPr id="4" name="Date Placeholder 3"/>
          <p:cNvSpPr>
            <a:spLocks noGrp="1"/>
          </p:cNvSpPr>
          <p:nvPr>
            <p:ph type="dt" sz="half" idx="10"/>
          </p:nvPr>
        </p:nvSpPr>
        <p:spPr/>
        <p:txBody>
          <a:bodyPr/>
          <a:lstStyle/>
          <a:p>
            <a:pPr>
              <a:defRPr/>
            </a:pPr>
            <a:fld id="{FA39BE2C-E049-4439-857B-0F0A22D52E01}" type="datetime1">
              <a:rPr lang="en-US" smtClean="0"/>
              <a:pPr>
                <a:defRPr/>
              </a:pPr>
              <a:t>2/28/2024</a:t>
            </a:fld>
            <a:endParaRPr lang="en-US"/>
          </a:p>
        </p:txBody>
      </p:sp>
      <p:sp>
        <p:nvSpPr>
          <p:cNvPr id="5" name="Slide Number Placeholder 4"/>
          <p:cNvSpPr>
            <a:spLocks noGrp="1"/>
          </p:cNvSpPr>
          <p:nvPr>
            <p:ph type="sldNum" sz="quarter" idx="12"/>
          </p:nvPr>
        </p:nvSpPr>
        <p:spPr/>
        <p:txBody>
          <a:bodyPr/>
          <a:lstStyle/>
          <a:p>
            <a:fld id="{6876EFF4-C03D-4CCD-A348-A83D22CFB359}" type="slidenum">
              <a:rPr lang="en-US" altLang="en-US" smtClean="0"/>
              <a:pPr/>
              <a:t>32</a:t>
            </a:fld>
            <a:endParaRPr lang="en-US" altLang="en-US"/>
          </a:p>
        </p:txBody>
      </p:sp>
    </p:spTree>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5"/>
          <p:cNvSpPr>
            <a:spLocks noGrp="1"/>
          </p:cNvSpPr>
          <p:nvPr>
            <p:ph idx="1"/>
          </p:nvPr>
        </p:nvSpPr>
        <p:spPr>
          <a:xfrm>
            <a:off x="1752600" y="304801"/>
            <a:ext cx="8610600" cy="4976813"/>
          </a:xfrm>
        </p:spPr>
        <p:txBody>
          <a:bodyPr>
            <a:normAutofit fontScale="92500" lnSpcReduction="10000"/>
          </a:bodyPr>
          <a:lstStyle/>
          <a:p>
            <a:pPr marL="0" indent="0" algn="just">
              <a:buNone/>
              <a:defRPr/>
            </a:pPr>
            <a:r>
              <a:rPr lang="en-US" altLang="en-US" dirty="0">
                <a:solidFill>
                  <a:srgbClr val="C00000"/>
                </a:solidFill>
              </a:rPr>
              <a:t>IP Address</a:t>
            </a:r>
          </a:p>
          <a:p>
            <a:pPr algn="just">
              <a:defRPr/>
            </a:pPr>
            <a:r>
              <a:rPr lang="en-US" sz="2000" dirty="0"/>
              <a:t>Most An IP address, short for </a:t>
            </a:r>
            <a:r>
              <a:rPr lang="en-US" sz="2000" b="1" dirty="0"/>
              <a:t>Internet Protocol address</a:t>
            </a:r>
            <a:r>
              <a:rPr lang="en-US" sz="2000" dirty="0"/>
              <a:t>, is an identifying number for a piece of network hardware. Having an IP address allows a device to communicate with other devices over an IP-based network like the internet.</a:t>
            </a:r>
          </a:p>
          <a:p>
            <a:pPr marL="0" indent="0" algn="just">
              <a:buNone/>
              <a:defRPr/>
            </a:pPr>
            <a:r>
              <a:rPr lang="en-US" sz="2000" dirty="0"/>
              <a:t>      Most IP addresses look like this:        </a:t>
            </a:r>
            <a:r>
              <a:rPr lang="en-US" sz="2000" b="1" dirty="0"/>
              <a:t>151.101.65.121</a:t>
            </a:r>
          </a:p>
          <a:p>
            <a:pPr marL="0" indent="0" algn="just">
              <a:buNone/>
              <a:defRPr/>
            </a:pPr>
            <a:r>
              <a:rPr lang="en-US" altLang="en-US" dirty="0">
                <a:solidFill>
                  <a:srgbClr val="C00000"/>
                </a:solidFill>
              </a:rPr>
              <a:t>MAC Address</a:t>
            </a:r>
          </a:p>
          <a:p>
            <a:pPr algn="just">
              <a:defRPr/>
            </a:pPr>
            <a:r>
              <a:rPr lang="en-US" sz="2000" dirty="0"/>
              <a:t>MAC (</a:t>
            </a:r>
            <a:r>
              <a:rPr lang="en-US" sz="2000" b="1" dirty="0"/>
              <a:t>Media Access Control</a:t>
            </a:r>
            <a:r>
              <a:rPr lang="en-US" sz="2000" dirty="0"/>
              <a:t>) address [often referred to as hardware or physical address ] is your computer's unique hardware number. (On an Ethernet LAN, it's the same as your Ethernet address.) </a:t>
            </a:r>
          </a:p>
          <a:p>
            <a:pPr algn="just">
              <a:defRPr/>
            </a:pPr>
            <a:r>
              <a:rPr lang="en-US" sz="2000" dirty="0"/>
              <a:t>When you're connected to the Internet from your computer (or host as the Internet protocol thinks of it), a correspondence table relates your IP address to your computer's physical (MAC) address on the LAN.</a:t>
            </a:r>
          </a:p>
          <a:p>
            <a:pPr algn="just">
              <a:defRPr/>
            </a:pPr>
            <a:r>
              <a:rPr lang="en-US" sz="2000" dirty="0"/>
              <a:t>MAC addresses are 6-byte (48-bits) in length, and are written in MM:MM:MM:SS:SS:SS format as . The first 3-bytes are ID number of the manufacturer, which is assigned by an Internet standards body. The second 3-bytes are serial number assigned by the manufacturer.</a:t>
            </a:r>
            <a:endParaRPr lang="en-US" sz="2000" b="1" dirty="0"/>
          </a:p>
          <a:p>
            <a:pPr marL="344488" indent="0" algn="just">
              <a:buNone/>
              <a:defRPr/>
            </a:pPr>
            <a:endParaRPr lang="en-US" sz="2400" b="1" dirty="0"/>
          </a:p>
        </p:txBody>
      </p:sp>
      <p:sp>
        <p:nvSpPr>
          <p:cNvPr id="4" name="Date Placeholder 3"/>
          <p:cNvSpPr>
            <a:spLocks noGrp="1"/>
          </p:cNvSpPr>
          <p:nvPr>
            <p:ph type="dt" sz="half" idx="10"/>
          </p:nvPr>
        </p:nvSpPr>
        <p:spPr/>
        <p:txBody>
          <a:bodyPr/>
          <a:lstStyle/>
          <a:p>
            <a:pPr>
              <a:defRPr/>
            </a:pPr>
            <a:fld id="{45DA106E-CA71-44E7-BB9B-C1B50BA4CEB4}" type="datetime1">
              <a:rPr lang="en-US" smtClean="0"/>
              <a:pPr>
                <a:defRPr/>
              </a:pPr>
              <a:t>2/28/2024</a:t>
            </a:fld>
            <a:endParaRPr lang="en-US"/>
          </a:p>
        </p:txBody>
      </p:sp>
      <p:sp>
        <p:nvSpPr>
          <p:cNvPr id="5" name="Slide Number Placeholder 4"/>
          <p:cNvSpPr>
            <a:spLocks noGrp="1"/>
          </p:cNvSpPr>
          <p:nvPr>
            <p:ph type="sldNum" sz="quarter" idx="12"/>
          </p:nvPr>
        </p:nvSpPr>
        <p:spPr/>
        <p:txBody>
          <a:bodyPr/>
          <a:lstStyle/>
          <a:p>
            <a:fld id="{6876EFF4-C03D-4CCD-A348-A83D22CFB359}" type="slidenum">
              <a:rPr lang="en-US" altLang="en-US" smtClean="0"/>
              <a:pPr/>
              <a:t>33</a:t>
            </a:fld>
            <a:endParaRPr lang="en-US" altLang="en-US"/>
          </a:p>
        </p:txBody>
      </p:sp>
    </p:spTree>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5"/>
          <p:cNvSpPr>
            <a:spLocks noGrp="1"/>
          </p:cNvSpPr>
          <p:nvPr>
            <p:ph idx="1"/>
          </p:nvPr>
        </p:nvSpPr>
        <p:spPr>
          <a:xfrm>
            <a:off x="1752600" y="152401"/>
            <a:ext cx="8610600" cy="6430963"/>
          </a:xfrm>
        </p:spPr>
        <p:txBody>
          <a:bodyPr/>
          <a:lstStyle/>
          <a:p>
            <a:pPr marL="0" indent="0" algn="just">
              <a:buNone/>
              <a:defRPr/>
            </a:pPr>
            <a:r>
              <a:rPr lang="en-US" altLang="en-US" dirty="0">
                <a:solidFill>
                  <a:srgbClr val="C00000"/>
                </a:solidFill>
              </a:rPr>
              <a:t>IP Address</a:t>
            </a:r>
          </a:p>
          <a:p>
            <a:pPr algn="just">
              <a:defRPr/>
            </a:pPr>
            <a:r>
              <a:rPr lang="en-US" sz="2000" dirty="0"/>
              <a:t>Most An IP address, short for </a:t>
            </a:r>
            <a:r>
              <a:rPr lang="en-US" sz="2000" b="1" dirty="0"/>
              <a:t>Internet Protocol address</a:t>
            </a:r>
            <a:r>
              <a:rPr lang="en-US" sz="2000" dirty="0"/>
              <a:t>, is an identifying number for a piece of network hardware. Having an IP address allows a device to communicate with other devices over an IP-based network like the internet.</a:t>
            </a:r>
          </a:p>
          <a:p>
            <a:pPr marL="0" indent="0" algn="just">
              <a:buNone/>
              <a:defRPr/>
            </a:pPr>
            <a:r>
              <a:rPr lang="en-US" sz="2000" dirty="0"/>
              <a:t>      Most IP addresses look like this:        </a:t>
            </a:r>
            <a:r>
              <a:rPr lang="en-US" sz="2000" b="1" dirty="0"/>
              <a:t>151.101.65.121</a:t>
            </a:r>
          </a:p>
          <a:p>
            <a:pPr marL="0" indent="0" algn="just">
              <a:buNone/>
              <a:defRPr/>
            </a:pPr>
            <a:r>
              <a:rPr lang="en-US" altLang="en-US" dirty="0">
                <a:solidFill>
                  <a:srgbClr val="C00000"/>
                </a:solidFill>
              </a:rPr>
              <a:t>MAC Address</a:t>
            </a:r>
          </a:p>
          <a:p>
            <a:pPr algn="just">
              <a:defRPr/>
            </a:pPr>
            <a:r>
              <a:rPr lang="en-US" sz="2000" dirty="0"/>
              <a:t>MAC (</a:t>
            </a:r>
            <a:r>
              <a:rPr lang="en-US" sz="2000" b="1" dirty="0"/>
              <a:t>Media Access Control</a:t>
            </a:r>
            <a:r>
              <a:rPr lang="en-US" sz="2000" dirty="0"/>
              <a:t>) address [often referred to as hardware or physical address ] is your computer's unique hardware number. (On an Ethernet LAN, it's the same as your Ethernet address.) </a:t>
            </a:r>
          </a:p>
          <a:p>
            <a:pPr algn="just">
              <a:defRPr/>
            </a:pPr>
            <a:r>
              <a:rPr lang="en-US" sz="2000" dirty="0"/>
              <a:t>When you're connected to the Internet from your computer (or host as the Internet protocol thinks of it), a correspondence table relates your IP address to your computer's physical (MAC) address on the LAN.</a:t>
            </a:r>
          </a:p>
          <a:p>
            <a:pPr algn="just">
              <a:defRPr/>
            </a:pPr>
            <a:r>
              <a:rPr lang="en-US" sz="2000" dirty="0"/>
              <a:t>MAC addresses are 6-byte (48-bits) in length as 12-digit hexadecimal numbers, and are written in MM:MM:MM:SS:SS:SS format . The first 3-bytes are ID number of the manufacturer, which is assigned by an Internet standards body. The second 3-bytes are serial number assigned by the manufacturer</a:t>
            </a:r>
            <a:r>
              <a:rPr lang="en-US" sz="2000" dirty="0">
                <a:solidFill>
                  <a:schemeClr val="tx2"/>
                </a:solidFill>
              </a:rPr>
              <a:t>.                               Sample MAC Address: </a:t>
            </a:r>
            <a:r>
              <a:rPr lang="en-US" sz="2000" b="1" dirty="0">
                <a:solidFill>
                  <a:schemeClr val="tx2"/>
                </a:solidFill>
              </a:rPr>
              <a:t>00:1C:B3:09:85:15</a:t>
            </a:r>
          </a:p>
          <a:p>
            <a:pPr marL="344488" indent="0" algn="just">
              <a:buNone/>
              <a:defRPr/>
            </a:pPr>
            <a:endParaRPr lang="en-US" sz="2400" b="1" dirty="0"/>
          </a:p>
        </p:txBody>
      </p:sp>
      <p:sp>
        <p:nvSpPr>
          <p:cNvPr id="4" name="Date Placeholder 3"/>
          <p:cNvSpPr>
            <a:spLocks noGrp="1"/>
          </p:cNvSpPr>
          <p:nvPr>
            <p:ph type="dt" sz="half" idx="10"/>
          </p:nvPr>
        </p:nvSpPr>
        <p:spPr/>
        <p:txBody>
          <a:bodyPr/>
          <a:lstStyle/>
          <a:p>
            <a:pPr>
              <a:defRPr/>
            </a:pPr>
            <a:fld id="{3E9CC432-19A7-42B3-9B7D-3E83329F9806}" type="datetime1">
              <a:rPr lang="en-US" smtClean="0"/>
              <a:pPr>
                <a:defRPr/>
              </a:pPr>
              <a:t>2/28/2024</a:t>
            </a:fld>
            <a:endParaRPr lang="en-US"/>
          </a:p>
        </p:txBody>
      </p:sp>
      <p:sp>
        <p:nvSpPr>
          <p:cNvPr id="5" name="Slide Number Placeholder 4"/>
          <p:cNvSpPr>
            <a:spLocks noGrp="1"/>
          </p:cNvSpPr>
          <p:nvPr>
            <p:ph type="sldNum" sz="quarter" idx="12"/>
          </p:nvPr>
        </p:nvSpPr>
        <p:spPr/>
        <p:txBody>
          <a:bodyPr/>
          <a:lstStyle/>
          <a:p>
            <a:fld id="{6876EFF4-C03D-4CCD-A348-A83D22CFB359}" type="slidenum">
              <a:rPr lang="en-US" altLang="en-US" smtClean="0"/>
              <a:pPr/>
              <a:t>34</a:t>
            </a:fld>
            <a:endParaRPr lang="en-US" altLang="en-US"/>
          </a:p>
        </p:txBody>
      </p:sp>
    </p:spTree>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Distributed Systems </a:t>
            </a:r>
          </a:p>
        </p:txBody>
      </p:sp>
      <p:sp>
        <p:nvSpPr>
          <p:cNvPr id="6" name="Content Placeholder 5"/>
          <p:cNvSpPr>
            <a:spLocks noGrp="1"/>
          </p:cNvSpPr>
          <p:nvPr>
            <p:ph idx="1"/>
          </p:nvPr>
        </p:nvSpPr>
        <p:spPr>
          <a:xfrm>
            <a:off x="1524000" y="1447800"/>
            <a:ext cx="5791200" cy="4876800"/>
          </a:xfrm>
        </p:spPr>
        <p:txBody>
          <a:bodyPr>
            <a:normAutofit fontScale="85000" lnSpcReduction="20000"/>
          </a:bodyPr>
          <a:lstStyle/>
          <a:p>
            <a:pPr marL="0" indent="0">
              <a:buNone/>
            </a:pPr>
            <a:r>
              <a:rPr lang="en-US" sz="3100" dirty="0"/>
              <a:t>   Distributed System built on top of Heterogenous Networks to provide Transparency to user.</a:t>
            </a:r>
          </a:p>
          <a:p>
            <a:pPr marL="0" indent="0">
              <a:buNone/>
            </a:pPr>
            <a:r>
              <a:rPr lang="en-US" sz="3100" dirty="0"/>
              <a:t> Ex- Distributed Unix</a:t>
            </a:r>
          </a:p>
          <a:p>
            <a:r>
              <a:rPr lang="en-US" dirty="0"/>
              <a:t>Wide area network applications</a:t>
            </a:r>
          </a:p>
          <a:p>
            <a:pPr lvl="1"/>
            <a:r>
              <a:rPr lang="en-US" dirty="0"/>
              <a:t>email - electronic mail</a:t>
            </a:r>
          </a:p>
          <a:p>
            <a:pPr lvl="1"/>
            <a:r>
              <a:rPr lang="en-US" dirty="0"/>
              <a:t>bbs - bulletin board systems</a:t>
            </a:r>
          </a:p>
          <a:p>
            <a:pPr lvl="1"/>
            <a:r>
              <a:rPr lang="en-US" dirty="0"/>
              <a:t>netnews - group discussions on single subject</a:t>
            </a:r>
          </a:p>
          <a:p>
            <a:pPr lvl="1"/>
            <a:r>
              <a:rPr lang="en-US" dirty="0"/>
              <a:t>gopher - text retrieval service</a:t>
            </a:r>
          </a:p>
          <a:p>
            <a:pPr lvl="1"/>
            <a:r>
              <a:rPr lang="en-US" dirty="0"/>
              <a:t>WWW - world wide web</a:t>
            </a:r>
          </a:p>
          <a:p>
            <a:pPr lvl="1"/>
            <a:r>
              <a:rPr lang="en-US" dirty="0"/>
              <a:t>Banking applications like Finnacle, </a:t>
            </a:r>
            <a:r>
              <a:rPr lang="en-US" dirty="0" err="1"/>
              <a:t>Bancslink</a:t>
            </a:r>
            <a:r>
              <a:rPr lang="en-US" dirty="0"/>
              <a:t>.</a:t>
            </a:r>
          </a:p>
          <a:p>
            <a:r>
              <a:rPr lang="en-US" dirty="0"/>
              <a:t>Middleware Programming Platforms</a:t>
            </a:r>
          </a:p>
          <a:p>
            <a:pPr lvl="1"/>
            <a:r>
              <a:rPr lang="en-US" dirty="0"/>
              <a:t>CORBA</a:t>
            </a:r>
          </a:p>
          <a:p>
            <a:pPr lvl="1"/>
            <a:r>
              <a:rPr lang="en-US" dirty="0"/>
              <a:t>Java Sun-RPC</a:t>
            </a:r>
          </a:p>
          <a:p>
            <a:pPr marL="0" indent="0">
              <a:buNone/>
            </a:pPr>
            <a:endParaRPr lang="en-US" sz="1800" dirty="0"/>
          </a:p>
        </p:txBody>
      </p:sp>
      <p:sp>
        <p:nvSpPr>
          <p:cNvPr id="3" name="Date Placeholder 2"/>
          <p:cNvSpPr>
            <a:spLocks noGrp="1"/>
          </p:cNvSpPr>
          <p:nvPr>
            <p:ph type="dt" sz="half" idx="10"/>
          </p:nvPr>
        </p:nvSpPr>
        <p:spPr/>
        <p:txBody>
          <a:bodyPr/>
          <a:lstStyle/>
          <a:p>
            <a:fld id="{9C500BF0-059C-4DD3-A34F-2FF6FB559C5B}" type="datetime1">
              <a:rPr lang="en-US" smtClean="0"/>
              <a:pPr/>
              <a:t>2/28/2024</a:t>
            </a:fld>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35</a:t>
            </a:fld>
            <a:endParaRPr lang="en-US" dirty="0"/>
          </a:p>
        </p:txBody>
      </p:sp>
      <p:pic>
        <p:nvPicPr>
          <p:cNvPr id="1028" name="Picture 4" descr="Image result for difference between a computer network and distributed syst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2362201"/>
            <a:ext cx="3469012" cy="3455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2363289"/>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Computing</a:t>
            </a:r>
          </a:p>
        </p:txBody>
      </p:sp>
      <p:pic>
        <p:nvPicPr>
          <p:cNvPr id="29702" name="Picture 6" descr="Related image"/>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05036" y="2895601"/>
            <a:ext cx="3598863" cy="3598863"/>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p:cNvSpPr>
            <a:spLocks noGrp="1"/>
          </p:cNvSpPr>
          <p:nvPr>
            <p:ph type="dt" sz="half" idx="10"/>
          </p:nvPr>
        </p:nvSpPr>
        <p:spPr/>
        <p:txBody>
          <a:bodyPr/>
          <a:lstStyle/>
          <a:p>
            <a:fld id="{80F2BA93-2BED-441B-A20F-2922A75FDFCB}" type="datetime1">
              <a:rPr lang="en-US" smtClean="0"/>
              <a:pPr/>
              <a:t>2/28/2024</a:t>
            </a:fld>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36</a:t>
            </a:fld>
            <a:endParaRPr lang="en-US" dirty="0"/>
          </a:p>
        </p:txBody>
      </p:sp>
      <p:sp>
        <p:nvSpPr>
          <p:cNvPr id="3" name="TextBox 2"/>
          <p:cNvSpPr txBox="1"/>
          <p:nvPr/>
        </p:nvSpPr>
        <p:spPr>
          <a:xfrm>
            <a:off x="1752600" y="1600200"/>
            <a:ext cx="8671226" cy="923330"/>
          </a:xfrm>
          <a:prstGeom prst="rect">
            <a:avLst/>
          </a:prstGeom>
          <a:noFill/>
        </p:spPr>
        <p:txBody>
          <a:bodyPr wrap="square" rtlCol="0">
            <a:spAutoFit/>
          </a:bodyPr>
          <a:lstStyle/>
          <a:p>
            <a:r>
              <a:rPr lang="en-US" dirty="0"/>
              <a:t>The practice of using a network of remote servers hosted on the Internet to store, manage, and process data, rather than a local server or a personal computer. </a:t>
            </a:r>
          </a:p>
          <a:p>
            <a:r>
              <a:rPr lang="en-US" dirty="0"/>
              <a:t>Ex-Microsoft Azure, Amazon Web Services, Oracle Web-Cloud etc.</a:t>
            </a:r>
          </a:p>
        </p:txBody>
      </p:sp>
      <p:pic>
        <p:nvPicPr>
          <p:cNvPr id="29700" name="Picture 4" descr="Image result for cloud computing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412" y="2819400"/>
            <a:ext cx="4307681" cy="3719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858285"/>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Text Box 4"/>
          <p:cNvSpPr txBox="1">
            <a:spLocks noChangeArrowheads="1"/>
          </p:cNvSpPr>
          <p:nvPr/>
        </p:nvSpPr>
        <p:spPr bwMode="auto">
          <a:xfrm>
            <a:off x="3848100" y="1028701"/>
            <a:ext cx="4375150" cy="461963"/>
          </a:xfrm>
          <a:prstGeom prst="rect">
            <a:avLst/>
          </a:prstGeom>
          <a:noFill/>
          <a:ln w="9525">
            <a:noFill/>
            <a:miter lim="800000"/>
            <a:headEnd/>
            <a:tailEnd/>
          </a:ln>
          <a:effectLst/>
        </p:spPr>
        <p:txBody>
          <a:bodyPr wrap="none">
            <a:spAutoFit/>
          </a:bodyPr>
          <a:lstStyle/>
          <a:p>
            <a:r>
              <a:rPr lang="en-US" altLang="en-US" sz="2400" b="1">
                <a:latin typeface="Calibri" pitchFamily="34" charset="0"/>
                <a:ea typeface="Calibri" pitchFamily="34" charset="0"/>
                <a:cs typeface="Calibri" pitchFamily="34" charset="0"/>
              </a:rPr>
              <a:t>Tasks involved in sending a letter</a:t>
            </a:r>
            <a:endParaRPr lang="en-US" altLang="en-US" sz="2000" b="1" i="1">
              <a:latin typeface="Calibri" pitchFamily="34" charset="0"/>
              <a:ea typeface="Calibri" pitchFamily="34" charset="0"/>
              <a:cs typeface="Calibri" pitchFamily="34" charset="0"/>
            </a:endParaRPr>
          </a:p>
        </p:txBody>
      </p:sp>
      <p:pic>
        <p:nvPicPr>
          <p:cNvPr id="29699" name="Picture 6"/>
          <p:cNvPicPr>
            <a:picLocks noChangeAspect="1" noChangeArrowheads="1"/>
          </p:cNvPicPr>
          <p:nvPr/>
        </p:nvPicPr>
        <p:blipFill>
          <a:blip r:embed="rId3"/>
          <a:srcRect/>
          <a:stretch>
            <a:fillRect/>
          </a:stretch>
        </p:blipFill>
        <p:spPr bwMode="auto">
          <a:xfrm>
            <a:off x="3187700" y="1447801"/>
            <a:ext cx="5575300" cy="4799013"/>
          </a:xfrm>
          <a:prstGeom prst="rect">
            <a:avLst/>
          </a:prstGeom>
          <a:noFill/>
          <a:ln w="9525">
            <a:noFill/>
            <a:miter lim="800000"/>
            <a:headEnd/>
            <a:tailEnd/>
          </a:ln>
          <a:effectLst/>
        </p:spPr>
      </p:pic>
      <p:sp>
        <p:nvSpPr>
          <p:cNvPr id="8" name="Title 7"/>
          <p:cNvSpPr txBox="1">
            <a:spLocks/>
          </p:cNvSpPr>
          <p:nvPr/>
        </p:nvSpPr>
        <p:spPr>
          <a:xfrm>
            <a:off x="2286000" y="457200"/>
            <a:ext cx="7499350" cy="1143000"/>
          </a:xfrm>
          <a:prstGeom prst="rect">
            <a:avLst/>
          </a:prstGeom>
        </p:spPr>
        <p:txBody>
          <a:bodyPr/>
          <a:lstStyle>
            <a:lvl1pPr algn="ctr" rtl="0" eaLnBrk="0" fontAlgn="base" hangingPunct="0">
              <a:spcBef>
                <a:spcPct val="0"/>
              </a:spcBef>
              <a:spcAft>
                <a:spcPct val="0"/>
              </a:spcAft>
              <a:defRPr sz="3600" u="sng">
                <a:solidFill>
                  <a:schemeClr val="tx2"/>
                </a:solidFill>
                <a:latin typeface="+mj-lt"/>
                <a:ea typeface="+mj-ea"/>
                <a:cs typeface="+mj-cs"/>
              </a:defRPr>
            </a:lvl1pPr>
            <a:lvl2pPr algn="ctr" rtl="0" eaLnBrk="0" fontAlgn="base" hangingPunct="0">
              <a:spcBef>
                <a:spcPct val="0"/>
              </a:spcBef>
              <a:spcAft>
                <a:spcPct val="0"/>
              </a:spcAft>
              <a:defRPr sz="3600" u="sng">
                <a:solidFill>
                  <a:schemeClr val="tx2"/>
                </a:solidFill>
                <a:latin typeface="Tahoma" pitchFamily="34" charset="0"/>
              </a:defRPr>
            </a:lvl2pPr>
            <a:lvl3pPr algn="ctr" rtl="0" eaLnBrk="0" fontAlgn="base" hangingPunct="0">
              <a:spcBef>
                <a:spcPct val="0"/>
              </a:spcBef>
              <a:spcAft>
                <a:spcPct val="0"/>
              </a:spcAft>
              <a:defRPr sz="3600" u="sng">
                <a:solidFill>
                  <a:schemeClr val="tx2"/>
                </a:solidFill>
                <a:latin typeface="Tahoma" pitchFamily="34" charset="0"/>
              </a:defRPr>
            </a:lvl3pPr>
            <a:lvl4pPr algn="ctr" rtl="0" eaLnBrk="0" fontAlgn="base" hangingPunct="0">
              <a:spcBef>
                <a:spcPct val="0"/>
              </a:spcBef>
              <a:spcAft>
                <a:spcPct val="0"/>
              </a:spcAft>
              <a:defRPr sz="3600" u="sng">
                <a:solidFill>
                  <a:schemeClr val="tx2"/>
                </a:solidFill>
                <a:latin typeface="Tahoma" pitchFamily="34" charset="0"/>
              </a:defRPr>
            </a:lvl4pPr>
            <a:lvl5pPr algn="ctr" rtl="0" eaLnBrk="0" fontAlgn="base" hangingPunct="0">
              <a:spcBef>
                <a:spcPct val="0"/>
              </a:spcBef>
              <a:spcAft>
                <a:spcPct val="0"/>
              </a:spcAft>
              <a:defRPr sz="3600" u="sng">
                <a:solidFill>
                  <a:schemeClr val="tx2"/>
                </a:solidFill>
                <a:latin typeface="Tahoma" pitchFamily="34" charset="0"/>
              </a:defRPr>
            </a:lvl5pPr>
            <a:lvl6pPr marL="457200" algn="ctr" rtl="0" eaLnBrk="0" fontAlgn="base" hangingPunct="0">
              <a:spcBef>
                <a:spcPct val="0"/>
              </a:spcBef>
              <a:spcAft>
                <a:spcPct val="0"/>
              </a:spcAft>
              <a:defRPr sz="3600" u="sng">
                <a:solidFill>
                  <a:schemeClr val="tx2"/>
                </a:solidFill>
                <a:latin typeface="Tahoma" pitchFamily="34" charset="0"/>
              </a:defRPr>
            </a:lvl6pPr>
            <a:lvl7pPr marL="914400" algn="ctr" rtl="0" eaLnBrk="0" fontAlgn="base" hangingPunct="0">
              <a:spcBef>
                <a:spcPct val="0"/>
              </a:spcBef>
              <a:spcAft>
                <a:spcPct val="0"/>
              </a:spcAft>
              <a:defRPr sz="3600" u="sng">
                <a:solidFill>
                  <a:schemeClr val="tx2"/>
                </a:solidFill>
                <a:latin typeface="Tahoma" pitchFamily="34" charset="0"/>
              </a:defRPr>
            </a:lvl7pPr>
            <a:lvl8pPr marL="1371600" algn="ctr" rtl="0" eaLnBrk="0" fontAlgn="base" hangingPunct="0">
              <a:spcBef>
                <a:spcPct val="0"/>
              </a:spcBef>
              <a:spcAft>
                <a:spcPct val="0"/>
              </a:spcAft>
              <a:defRPr sz="3600" u="sng">
                <a:solidFill>
                  <a:schemeClr val="tx2"/>
                </a:solidFill>
                <a:latin typeface="Tahoma" pitchFamily="34" charset="0"/>
              </a:defRPr>
            </a:lvl8pPr>
            <a:lvl9pPr marL="1828800" algn="ctr" rtl="0" eaLnBrk="0" fontAlgn="base" hangingPunct="0">
              <a:spcBef>
                <a:spcPct val="0"/>
              </a:spcBef>
              <a:spcAft>
                <a:spcPct val="0"/>
              </a:spcAft>
              <a:defRPr sz="3600" u="sng">
                <a:solidFill>
                  <a:schemeClr val="tx2"/>
                </a:solidFill>
                <a:latin typeface="Tahoma" pitchFamily="34" charset="0"/>
              </a:defRPr>
            </a:lvl9pPr>
          </a:lstStyle>
          <a:p>
            <a:pPr eaLnBrk="1" fontAlgn="auto" hangingPunct="1">
              <a:spcAft>
                <a:spcPts val="0"/>
              </a:spcAft>
              <a:defRPr/>
            </a:pPr>
            <a:r>
              <a:rPr lang="en-US" sz="2800" b="1" kern="0" dirty="0">
                <a:solidFill>
                  <a:schemeClr val="accent2"/>
                </a:solidFill>
              </a:rPr>
              <a:t>Basic Message Communication System</a:t>
            </a:r>
          </a:p>
        </p:txBody>
      </p:sp>
      <p:sp>
        <p:nvSpPr>
          <p:cNvPr id="7" name="Date Placeholder 6"/>
          <p:cNvSpPr>
            <a:spLocks noGrp="1"/>
          </p:cNvSpPr>
          <p:nvPr>
            <p:ph type="dt" sz="half" idx="10"/>
          </p:nvPr>
        </p:nvSpPr>
        <p:spPr/>
        <p:txBody>
          <a:bodyPr/>
          <a:lstStyle/>
          <a:p>
            <a:pPr>
              <a:defRPr/>
            </a:pPr>
            <a:fld id="{E8FE1312-257B-424B-BEDB-C6EEA65F9642}" type="datetime1">
              <a:rPr lang="en-US" smtClean="0"/>
              <a:pPr>
                <a:defRPr/>
              </a:pPr>
              <a:t>2/28/2024</a:t>
            </a:fld>
            <a:endParaRPr lang="en-US"/>
          </a:p>
        </p:txBody>
      </p:sp>
      <p:sp>
        <p:nvSpPr>
          <p:cNvPr id="9" name="Slide Number Placeholder 8"/>
          <p:cNvSpPr>
            <a:spLocks noGrp="1"/>
          </p:cNvSpPr>
          <p:nvPr>
            <p:ph type="sldNum" sz="quarter" idx="12"/>
          </p:nvPr>
        </p:nvSpPr>
        <p:spPr/>
        <p:txBody>
          <a:bodyPr/>
          <a:lstStyle/>
          <a:p>
            <a:fld id="{E28CD728-1C26-4145-A39F-AFD8F67D00F2}" type="slidenum">
              <a:rPr lang="en-US" altLang="en-US" smtClean="0"/>
              <a:pPr/>
              <a:t>37</a:t>
            </a:fld>
            <a:endParaRPr lang="en-US" altLang="en-US"/>
          </a:p>
        </p:txBody>
      </p:sp>
    </p:spTree>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Software</a:t>
            </a:r>
          </a:p>
        </p:txBody>
      </p:sp>
      <p:sp>
        <p:nvSpPr>
          <p:cNvPr id="3" name="Content Placeholder 2"/>
          <p:cNvSpPr>
            <a:spLocks noGrp="1"/>
          </p:cNvSpPr>
          <p:nvPr>
            <p:ph idx="1"/>
          </p:nvPr>
        </p:nvSpPr>
        <p:spPr/>
        <p:txBody>
          <a:bodyPr/>
          <a:lstStyle/>
          <a:p>
            <a:pPr>
              <a:buFontTx/>
              <a:buChar char="•"/>
            </a:pPr>
            <a:r>
              <a:rPr lang="en-US" altLang="en-US" dirty="0"/>
              <a:t>Protocol Hierarchies</a:t>
            </a:r>
          </a:p>
          <a:p>
            <a:pPr>
              <a:buFontTx/>
              <a:buChar char="•"/>
            </a:pPr>
            <a:r>
              <a:rPr lang="en-US" altLang="en-US" dirty="0"/>
              <a:t>Design Issues for the Layers</a:t>
            </a:r>
          </a:p>
          <a:p>
            <a:pPr>
              <a:buFontTx/>
              <a:buChar char="•"/>
            </a:pPr>
            <a:r>
              <a:rPr lang="en-US" altLang="en-US" dirty="0"/>
              <a:t>Connection-Oriented and Connectionless Services</a:t>
            </a:r>
          </a:p>
          <a:p>
            <a:pPr>
              <a:buFontTx/>
              <a:buChar char="•"/>
            </a:pPr>
            <a:r>
              <a:rPr lang="en-US" altLang="en-US" dirty="0"/>
              <a:t>Service Primitives</a:t>
            </a:r>
          </a:p>
          <a:p>
            <a:pPr>
              <a:buFontTx/>
              <a:buChar char="•"/>
            </a:pPr>
            <a:r>
              <a:rPr lang="en-US" altLang="en-US" dirty="0"/>
              <a:t>The Relationship of Services to Protocols</a:t>
            </a:r>
          </a:p>
          <a:p>
            <a:pPr marL="0" indent="0">
              <a:buNone/>
            </a:pPr>
            <a:endParaRPr lang="en-US" dirty="0"/>
          </a:p>
        </p:txBody>
      </p:sp>
      <p:sp>
        <p:nvSpPr>
          <p:cNvPr id="5" name="Date Placeholder 4"/>
          <p:cNvSpPr>
            <a:spLocks noGrp="1"/>
          </p:cNvSpPr>
          <p:nvPr>
            <p:ph type="dt" sz="half" idx="10"/>
          </p:nvPr>
        </p:nvSpPr>
        <p:spPr/>
        <p:txBody>
          <a:bodyPr/>
          <a:lstStyle/>
          <a:p>
            <a:fld id="{74BCFE83-E904-4C54-B1C2-D194CB3F4D8E}" type="datetime1">
              <a:rPr lang="en-US" smtClean="0"/>
              <a:pPr/>
              <a:t>2/28/2024</a:t>
            </a:fld>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38</a:t>
            </a:fld>
            <a:endParaRPr lang="en-US" dirty="0"/>
          </a:p>
        </p:txBody>
      </p:sp>
    </p:spTree>
    <p:extLst>
      <p:ext uri="{BB962C8B-B14F-4D97-AF65-F5344CB8AC3E}">
        <p14:creationId xmlns:p14="http://schemas.microsoft.com/office/powerpoint/2010/main" val="3470697475"/>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t>Network Software</a:t>
            </a:r>
            <a:br>
              <a:rPr lang="en-US" altLang="en-US" dirty="0"/>
            </a:br>
            <a:r>
              <a:rPr lang="en-US" altLang="en-US" dirty="0"/>
              <a:t>Protocol Hierarchies</a:t>
            </a:r>
            <a:endParaRPr lang="en-US" dirty="0"/>
          </a:p>
        </p:txBody>
      </p:sp>
      <p:sp>
        <p:nvSpPr>
          <p:cNvPr id="3" name="Content Placeholder 2"/>
          <p:cNvSpPr>
            <a:spLocks noGrp="1"/>
          </p:cNvSpPr>
          <p:nvPr>
            <p:ph idx="1"/>
          </p:nvPr>
        </p:nvSpPr>
        <p:spPr/>
        <p:txBody>
          <a:bodyPr>
            <a:normAutofit/>
          </a:bodyPr>
          <a:lstStyle/>
          <a:p>
            <a:r>
              <a:rPr lang="en-US" sz="2400" dirty="0"/>
              <a:t>To reduce the design complexity, most of the networks are organized as a series of </a:t>
            </a:r>
            <a:r>
              <a:rPr lang="en-US" sz="2400" b="1" dirty="0"/>
              <a:t>layers or levels, each one build upon one below it. </a:t>
            </a:r>
          </a:p>
          <a:p>
            <a:r>
              <a:rPr lang="en-US" sz="2400" b="1" dirty="0"/>
              <a:t>The basic idea of a layered architecture is </a:t>
            </a:r>
            <a:r>
              <a:rPr lang="en-US" sz="2400" b="1" i="1" dirty="0"/>
              <a:t>to divide the design into small pieces. </a:t>
            </a:r>
          </a:p>
          <a:p>
            <a:pPr algn="just"/>
            <a:r>
              <a:rPr lang="en-US" sz="2400" dirty="0"/>
              <a:t>Each layer adds to the services provided by the lower layers in such a manner that the highest layer is provided a full set of services to manage communications and run the applications. </a:t>
            </a:r>
          </a:p>
          <a:p>
            <a:pPr algn="just"/>
            <a:r>
              <a:rPr lang="en-US" sz="2400" dirty="0"/>
              <a:t>The benefits of the layered models are modularity and clear interfaces, i.e. open architecture and comparability between the different providers' components.</a:t>
            </a:r>
          </a:p>
        </p:txBody>
      </p:sp>
      <p:sp>
        <p:nvSpPr>
          <p:cNvPr id="5" name="Date Placeholder 4"/>
          <p:cNvSpPr>
            <a:spLocks noGrp="1"/>
          </p:cNvSpPr>
          <p:nvPr>
            <p:ph type="dt" sz="half" idx="10"/>
          </p:nvPr>
        </p:nvSpPr>
        <p:spPr/>
        <p:txBody>
          <a:bodyPr/>
          <a:lstStyle/>
          <a:p>
            <a:fld id="{65DC506B-662E-4952-8986-E89617598DFA}" type="datetime1">
              <a:rPr lang="en-US" smtClean="0"/>
              <a:pPr/>
              <a:t>2/28/2024</a:t>
            </a:fld>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39</a:t>
            </a:fld>
            <a:endParaRPr lang="en-US" dirty="0"/>
          </a:p>
        </p:txBody>
      </p:sp>
    </p:spTree>
    <p:extLst>
      <p:ext uri="{BB962C8B-B14F-4D97-AF65-F5344CB8AC3E}">
        <p14:creationId xmlns:p14="http://schemas.microsoft.com/office/powerpoint/2010/main" val="3153695459"/>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3"/>
          <p:cNvSpPr>
            <a:spLocks noGrp="1"/>
          </p:cNvSpPr>
          <p:nvPr>
            <p:ph type="title"/>
          </p:nvPr>
        </p:nvSpPr>
        <p:spPr>
          <a:xfrm>
            <a:off x="2247900" y="573089"/>
            <a:ext cx="7886700" cy="993775"/>
          </a:xfrm>
        </p:spPr>
        <p:txBody>
          <a:bodyPr/>
          <a:lstStyle/>
          <a:p>
            <a:r>
              <a:rPr lang="en-US" altLang="en-US" b="1"/>
              <a:t>You Require … </a:t>
            </a:r>
            <a:r>
              <a:rPr lang="en-US" altLang="en-US"/>
              <a:t> </a:t>
            </a:r>
          </a:p>
        </p:txBody>
      </p:sp>
      <p:pic>
        <p:nvPicPr>
          <p:cNvPr id="8195" name="Picture 2"/>
          <p:cNvPicPr>
            <a:picLocks noGrp="1" noChangeArrowheads="1"/>
          </p:cNvPicPr>
          <p:nvPr>
            <p:ph idx="1"/>
          </p:nvPr>
        </p:nvPicPr>
        <p:blipFill>
          <a:blip r:embed="rId2"/>
          <a:srcRect/>
          <a:stretch>
            <a:fillRect/>
          </a:stretch>
        </p:blipFill>
        <p:spPr>
          <a:xfrm>
            <a:off x="2152650" y="1798639"/>
            <a:ext cx="7886700" cy="3260725"/>
          </a:xfrm>
          <a:noFill/>
        </p:spPr>
      </p:pic>
      <p:sp>
        <p:nvSpPr>
          <p:cNvPr id="5" name="TextBox 4"/>
          <p:cNvSpPr txBox="1"/>
          <p:nvPr/>
        </p:nvSpPr>
        <p:spPr>
          <a:xfrm>
            <a:off x="3505201" y="5562600"/>
            <a:ext cx="4465325" cy="400110"/>
          </a:xfrm>
          <a:prstGeom prst="rect">
            <a:avLst/>
          </a:prstGeom>
          <a:noFill/>
        </p:spPr>
        <p:txBody>
          <a:bodyPr wrap="none" rtlCol="0">
            <a:spAutoFit/>
          </a:bodyPr>
          <a:lstStyle/>
          <a:p>
            <a:r>
              <a:rPr lang="en-US" sz="2000" b="1" dirty="0"/>
              <a:t>Components of a Computer Network</a:t>
            </a:r>
          </a:p>
        </p:txBody>
      </p:sp>
      <p:sp>
        <p:nvSpPr>
          <p:cNvPr id="7" name="Date Placeholder 6"/>
          <p:cNvSpPr>
            <a:spLocks noGrp="1"/>
          </p:cNvSpPr>
          <p:nvPr>
            <p:ph type="dt" sz="half" idx="10"/>
          </p:nvPr>
        </p:nvSpPr>
        <p:spPr/>
        <p:txBody>
          <a:bodyPr/>
          <a:lstStyle/>
          <a:p>
            <a:pPr>
              <a:defRPr/>
            </a:pPr>
            <a:fld id="{F637EF34-633E-494A-A18D-DDB89F169CFE}" type="datetime1">
              <a:rPr lang="en-US" smtClean="0"/>
              <a:pPr>
                <a:defRPr/>
              </a:pPr>
              <a:t>2/28/2024</a:t>
            </a:fld>
            <a:endParaRPr lang="en-US"/>
          </a:p>
        </p:txBody>
      </p:sp>
      <p:sp>
        <p:nvSpPr>
          <p:cNvPr id="8" name="Slide Number Placeholder 7"/>
          <p:cNvSpPr>
            <a:spLocks noGrp="1"/>
          </p:cNvSpPr>
          <p:nvPr>
            <p:ph type="sldNum" sz="quarter" idx="12"/>
          </p:nvPr>
        </p:nvSpPr>
        <p:spPr/>
        <p:txBody>
          <a:bodyPr/>
          <a:lstStyle/>
          <a:p>
            <a:fld id="{6876EFF4-C03D-4CCD-A348-A83D22CFB359}" type="slidenum">
              <a:rPr lang="en-US" altLang="en-US" smtClean="0"/>
              <a:pPr/>
              <a:t>4</a:t>
            </a:fld>
            <a:endParaRPr lang="en-US" altLang="en-US"/>
          </a:p>
        </p:txBody>
      </p:sp>
    </p:spTree>
  </p:cSld>
  <p:clrMapOvr>
    <a:masterClrMapping/>
  </p:clrMapOvr>
  <p:transition spd="med">
    <p:pull/>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of layered model</a:t>
            </a:r>
          </a:p>
        </p:txBody>
      </p:sp>
      <p:sp>
        <p:nvSpPr>
          <p:cNvPr id="3" name="Content Placeholder 2"/>
          <p:cNvSpPr>
            <a:spLocks noGrp="1"/>
          </p:cNvSpPr>
          <p:nvPr>
            <p:ph idx="1"/>
          </p:nvPr>
        </p:nvSpPr>
        <p:spPr/>
        <p:txBody>
          <a:bodyPr>
            <a:normAutofit/>
          </a:bodyPr>
          <a:lstStyle/>
          <a:p>
            <a:pPr algn="just"/>
            <a:r>
              <a:rPr lang="en-US" dirty="0"/>
              <a:t>A </a:t>
            </a:r>
            <a:r>
              <a:rPr lang="en-US" sz="3200" b="1" dirty="0"/>
              <a:t>service</a:t>
            </a:r>
            <a:r>
              <a:rPr lang="en-US" dirty="0"/>
              <a:t> is a set of actions that a layer offers to another (higher) layer. </a:t>
            </a:r>
          </a:p>
          <a:p>
            <a:pPr algn="just"/>
            <a:r>
              <a:rPr lang="en-US" sz="3200" b="1" dirty="0"/>
              <a:t>Protocol</a:t>
            </a:r>
            <a:r>
              <a:rPr lang="en-US" dirty="0"/>
              <a:t> is a set of rules that a layer uses to exchange information with a peer entity. These rules concern both the contents and the order of the messages used. </a:t>
            </a:r>
          </a:p>
          <a:p>
            <a:pPr algn="just"/>
            <a:r>
              <a:rPr lang="en-US" dirty="0"/>
              <a:t>Between the layers </a:t>
            </a:r>
            <a:r>
              <a:rPr lang="en-US" sz="3200" b="1" dirty="0"/>
              <a:t>service Interfaces </a:t>
            </a:r>
            <a:r>
              <a:rPr lang="en-US" dirty="0"/>
              <a:t>are defined. The messages from one layer to another are sent through those interfaces.</a:t>
            </a:r>
          </a:p>
        </p:txBody>
      </p:sp>
      <p:sp>
        <p:nvSpPr>
          <p:cNvPr id="5" name="Date Placeholder 4"/>
          <p:cNvSpPr>
            <a:spLocks noGrp="1"/>
          </p:cNvSpPr>
          <p:nvPr>
            <p:ph type="dt" sz="half" idx="10"/>
          </p:nvPr>
        </p:nvSpPr>
        <p:spPr/>
        <p:txBody>
          <a:bodyPr/>
          <a:lstStyle/>
          <a:p>
            <a:fld id="{1D8A03E0-6E58-4308-AB9B-77AFCDC69599}" type="datetime1">
              <a:rPr lang="en-US" smtClean="0"/>
              <a:pPr/>
              <a:t>2/28/2024</a:t>
            </a:fld>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40</a:t>
            </a:fld>
            <a:endParaRPr lang="en-US" dirty="0"/>
          </a:p>
        </p:txBody>
      </p:sp>
    </p:spTree>
    <p:extLst>
      <p:ext uri="{BB962C8B-B14F-4D97-AF65-F5344CB8AC3E}">
        <p14:creationId xmlns:p14="http://schemas.microsoft.com/office/powerpoint/2010/main" val="3727978841"/>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en-US"/>
              <a:t>Services to Protocols Relationship</a:t>
            </a:r>
          </a:p>
        </p:txBody>
      </p:sp>
      <p:sp>
        <p:nvSpPr>
          <p:cNvPr id="32771" name="Rectangle 3"/>
          <p:cNvSpPr>
            <a:spLocks noGrp="1" noChangeArrowheads="1"/>
          </p:cNvSpPr>
          <p:nvPr>
            <p:ph idx="1"/>
          </p:nvPr>
        </p:nvSpPr>
        <p:spPr/>
        <p:txBody>
          <a:bodyPr/>
          <a:lstStyle/>
          <a:p>
            <a:r>
              <a:rPr lang="en-US" altLang="en-US" dirty="0"/>
              <a:t>The relationship between a service and a protocol.</a:t>
            </a:r>
          </a:p>
        </p:txBody>
      </p:sp>
      <p:sp>
        <p:nvSpPr>
          <p:cNvPr id="3" name="Date Placeholder 2"/>
          <p:cNvSpPr>
            <a:spLocks noGrp="1"/>
          </p:cNvSpPr>
          <p:nvPr>
            <p:ph type="dt" sz="half" idx="10"/>
          </p:nvPr>
        </p:nvSpPr>
        <p:spPr/>
        <p:txBody>
          <a:bodyPr/>
          <a:lstStyle/>
          <a:p>
            <a:fld id="{AB72A65D-4471-4C98-A34C-3B50501157D0}" type="datetime1">
              <a:rPr lang="en-US" smtClean="0"/>
              <a:pPr/>
              <a:t>2/28/2024</a:t>
            </a:fld>
            <a:endParaRPr lang="en-US" dirty="0"/>
          </a:p>
        </p:txBody>
      </p:sp>
      <p:sp>
        <p:nvSpPr>
          <p:cNvPr id="2" name="Slide Number Placeholder 1"/>
          <p:cNvSpPr>
            <a:spLocks noGrp="1"/>
          </p:cNvSpPr>
          <p:nvPr>
            <p:ph type="sldNum" sz="quarter" idx="12"/>
          </p:nvPr>
        </p:nvSpPr>
        <p:spPr/>
        <p:txBody>
          <a:bodyPr/>
          <a:lstStyle/>
          <a:p>
            <a:fld id="{6D22F896-40B5-4ADD-8801-0D06FADFA095}" type="slidenum">
              <a:rPr lang="en-US" smtClean="0"/>
              <a:pPr/>
              <a:t>41</a:t>
            </a:fld>
            <a:endParaRPr lang="en-US" dirty="0"/>
          </a:p>
        </p:txBody>
      </p:sp>
      <p:pic>
        <p:nvPicPr>
          <p:cNvPr id="32772" name="Picture 4" descr="1-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640" y="2953931"/>
            <a:ext cx="7428088" cy="320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Arrow Connector 7"/>
          <p:cNvCxnSpPr/>
          <p:nvPr/>
        </p:nvCxnSpPr>
        <p:spPr>
          <a:xfrm flipV="1">
            <a:off x="2957016" y="3357351"/>
            <a:ext cx="1156648" cy="1637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150109" y="3179928"/>
            <a:ext cx="2292824" cy="354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Layer k/k+1 Interface</a:t>
            </a:r>
          </a:p>
        </p:txBody>
      </p:sp>
      <p:cxnSp>
        <p:nvCxnSpPr>
          <p:cNvPr id="11" name="Straight Arrow Connector 10"/>
          <p:cNvCxnSpPr/>
          <p:nvPr/>
        </p:nvCxnSpPr>
        <p:spPr>
          <a:xfrm>
            <a:off x="3038902" y="5268036"/>
            <a:ext cx="1207826" cy="218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246728" y="5356452"/>
            <a:ext cx="2114318" cy="354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Layer k-1/k Interface</a:t>
            </a:r>
          </a:p>
        </p:txBody>
      </p:sp>
    </p:spTree>
    <p:extLst>
      <p:ext uri="{BB962C8B-B14F-4D97-AF65-F5344CB8AC3E}">
        <p14:creationId xmlns:p14="http://schemas.microsoft.com/office/powerpoint/2010/main" val="2608425226"/>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altLang="en-US"/>
              <a:t>Design Issues for the Layers</a:t>
            </a:r>
          </a:p>
        </p:txBody>
      </p:sp>
      <p:sp>
        <p:nvSpPr>
          <p:cNvPr id="3" name="Date Placeholder 2"/>
          <p:cNvSpPr>
            <a:spLocks noGrp="1"/>
          </p:cNvSpPr>
          <p:nvPr>
            <p:ph type="dt" sz="half" idx="10"/>
          </p:nvPr>
        </p:nvSpPr>
        <p:spPr/>
        <p:txBody>
          <a:bodyPr/>
          <a:lstStyle/>
          <a:p>
            <a:fld id="{76AD03B7-C487-47F2-8693-64AB1844FB1A}" type="datetime1">
              <a:rPr lang="en-US" smtClean="0"/>
              <a:pPr/>
              <a:t>2/28/2024</a:t>
            </a:fld>
            <a:endParaRPr lang="en-US" dirty="0"/>
          </a:p>
        </p:txBody>
      </p:sp>
      <p:sp>
        <p:nvSpPr>
          <p:cNvPr id="2" name="Slide Number Placeholder 1"/>
          <p:cNvSpPr>
            <a:spLocks noGrp="1"/>
          </p:cNvSpPr>
          <p:nvPr>
            <p:ph type="sldNum" sz="quarter" idx="12"/>
          </p:nvPr>
        </p:nvSpPr>
        <p:spPr/>
        <p:txBody>
          <a:bodyPr/>
          <a:lstStyle/>
          <a:p>
            <a:fld id="{6D22F896-40B5-4ADD-8801-0D06FADFA095}" type="slidenum">
              <a:rPr lang="en-US" smtClean="0"/>
              <a:pPr/>
              <a:t>42</a:t>
            </a:fld>
            <a:endParaRPr lang="en-US" dirty="0"/>
          </a:p>
        </p:txBody>
      </p:sp>
      <p:sp>
        <p:nvSpPr>
          <p:cNvPr id="67589" name="Rectangle 5"/>
          <p:cNvSpPr>
            <a:spLocks noChangeArrowheads="1"/>
          </p:cNvSpPr>
          <p:nvPr/>
        </p:nvSpPr>
        <p:spPr bwMode="auto">
          <a:xfrm>
            <a:off x="2342293" y="2264111"/>
            <a:ext cx="6443663" cy="301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accent2"/>
              </a:buClr>
              <a:defRPr sz="2400">
                <a:solidFill>
                  <a:schemeClr val="tx1"/>
                </a:solidFill>
                <a:latin typeface="Times New Roman" panose="02020603050405020304" pitchFamily="18" charset="0"/>
              </a:defRPr>
            </a:lvl1pPr>
            <a:lvl2pPr marL="990600" indent="-533400" algn="l">
              <a:spcBef>
                <a:spcPct val="20000"/>
              </a:spcBef>
              <a:buClr>
                <a:schemeClr val="accent2"/>
              </a:buClr>
              <a:buChar char="–"/>
              <a:defRPr sz="2800">
                <a:solidFill>
                  <a:schemeClr val="tx1"/>
                </a:solidFill>
                <a:latin typeface="Times New Roman" panose="02020603050405020304" pitchFamily="18" charset="0"/>
              </a:defRPr>
            </a:lvl2pPr>
            <a:lvl3pPr marL="1371600" indent="-457200" algn="l">
              <a:spcBef>
                <a:spcPct val="20000"/>
              </a:spcBef>
              <a:buClr>
                <a:schemeClr val="accent2"/>
              </a:buClr>
              <a:buChar char="•"/>
              <a:defRPr sz="2400">
                <a:solidFill>
                  <a:schemeClr val="tx1"/>
                </a:solidFill>
                <a:latin typeface="Times New Roman" panose="02020603050405020304" pitchFamily="18" charset="0"/>
              </a:defRPr>
            </a:lvl3pPr>
            <a:lvl4pPr marL="1752600" indent="-381000" algn="l">
              <a:spcBef>
                <a:spcPct val="20000"/>
              </a:spcBef>
              <a:buClr>
                <a:schemeClr val="accent2"/>
              </a:buClr>
              <a:buChar char="–"/>
              <a:defRPr sz="2000">
                <a:solidFill>
                  <a:schemeClr val="tx1"/>
                </a:solidFill>
                <a:latin typeface="Times New Roman" panose="02020603050405020304" pitchFamily="18" charset="0"/>
              </a:defRPr>
            </a:lvl4pPr>
            <a:lvl5pPr marL="2209800" indent="-381000" algn="l">
              <a:spcBef>
                <a:spcPct val="20000"/>
              </a:spcBef>
              <a:buClr>
                <a:schemeClr val="accent2"/>
              </a:buClr>
              <a:buChar char="»"/>
              <a:defRPr sz="2000">
                <a:solidFill>
                  <a:schemeClr val="tx1"/>
                </a:solidFill>
                <a:latin typeface="Times New Roman" panose="02020603050405020304" pitchFamily="18" charset="0"/>
              </a:defRPr>
            </a:lvl5pPr>
            <a:lvl6pPr marL="2667000" indent="-381000" fontAlgn="base">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fontAlgn="base">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fontAlgn="base">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fontAlgn="base">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lgn="l">
              <a:buFontTx/>
              <a:buChar char="•"/>
            </a:pPr>
            <a:r>
              <a:rPr lang="en-US" altLang="en-US" sz="2800" dirty="0"/>
              <a:t>Addressing</a:t>
            </a:r>
          </a:p>
          <a:p>
            <a:pPr algn="l">
              <a:buFontTx/>
              <a:buChar char="•"/>
            </a:pPr>
            <a:r>
              <a:rPr lang="en-US" altLang="en-US" sz="2800" dirty="0"/>
              <a:t>Error Control</a:t>
            </a:r>
          </a:p>
          <a:p>
            <a:pPr algn="l">
              <a:buFontTx/>
              <a:buChar char="•"/>
            </a:pPr>
            <a:r>
              <a:rPr lang="en-US" altLang="en-US" sz="2800" dirty="0"/>
              <a:t>Flow Control</a:t>
            </a:r>
          </a:p>
          <a:p>
            <a:pPr algn="l">
              <a:buFontTx/>
              <a:buChar char="•"/>
            </a:pPr>
            <a:r>
              <a:rPr lang="en-US" altLang="en-US" sz="2800" dirty="0"/>
              <a:t>Multiplexing</a:t>
            </a:r>
          </a:p>
          <a:p>
            <a:pPr algn="l">
              <a:buFontTx/>
              <a:buChar char="•"/>
            </a:pPr>
            <a:r>
              <a:rPr lang="en-US" altLang="en-US" sz="2800" dirty="0"/>
              <a:t>Routing</a:t>
            </a:r>
          </a:p>
        </p:txBody>
      </p:sp>
    </p:spTree>
    <p:extLst>
      <p:ext uri="{BB962C8B-B14F-4D97-AF65-F5344CB8AC3E}">
        <p14:creationId xmlns:p14="http://schemas.microsoft.com/office/powerpoint/2010/main" val="3536438369"/>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2034241" y="152400"/>
            <a:ext cx="8405159" cy="1143000"/>
          </a:xfrm>
        </p:spPr>
        <p:txBody>
          <a:bodyPr>
            <a:normAutofit fontScale="90000"/>
          </a:bodyPr>
          <a:lstStyle/>
          <a:p>
            <a:r>
              <a:rPr lang="en-US" altLang="en-US" sz="4000" b="1" dirty="0"/>
              <a:t>Connection-Oriented and Connectionless Services</a:t>
            </a:r>
          </a:p>
        </p:txBody>
      </p:sp>
      <p:sp>
        <p:nvSpPr>
          <p:cNvPr id="29699" name="Rectangle 3"/>
          <p:cNvSpPr>
            <a:spLocks noGrp="1" noChangeArrowheads="1"/>
          </p:cNvSpPr>
          <p:nvPr>
            <p:ph idx="1"/>
          </p:nvPr>
        </p:nvSpPr>
        <p:spPr/>
        <p:txBody>
          <a:bodyPr/>
          <a:lstStyle/>
          <a:p>
            <a:r>
              <a:rPr lang="en-US" altLang="en-US"/>
              <a:t>Six different types of service.</a:t>
            </a:r>
          </a:p>
        </p:txBody>
      </p:sp>
      <p:sp>
        <p:nvSpPr>
          <p:cNvPr id="3" name="Date Placeholder 2"/>
          <p:cNvSpPr>
            <a:spLocks noGrp="1"/>
          </p:cNvSpPr>
          <p:nvPr>
            <p:ph type="dt" sz="half" idx="10"/>
          </p:nvPr>
        </p:nvSpPr>
        <p:spPr/>
        <p:txBody>
          <a:bodyPr/>
          <a:lstStyle/>
          <a:p>
            <a:fld id="{74E8D38D-BA9A-4D30-9BE0-C92C768A7435}" type="datetime1">
              <a:rPr lang="en-US" smtClean="0"/>
              <a:pPr/>
              <a:t>2/28/2024</a:t>
            </a:fld>
            <a:endParaRPr lang="en-US" dirty="0"/>
          </a:p>
        </p:txBody>
      </p:sp>
      <p:sp>
        <p:nvSpPr>
          <p:cNvPr id="2" name="Slide Number Placeholder 1"/>
          <p:cNvSpPr>
            <a:spLocks noGrp="1"/>
          </p:cNvSpPr>
          <p:nvPr>
            <p:ph type="sldNum" sz="quarter" idx="12"/>
          </p:nvPr>
        </p:nvSpPr>
        <p:spPr/>
        <p:txBody>
          <a:bodyPr/>
          <a:lstStyle/>
          <a:p>
            <a:fld id="{6D22F896-40B5-4ADD-8801-0D06FADFA095}" type="slidenum">
              <a:rPr lang="en-US" smtClean="0"/>
              <a:pPr/>
              <a:t>43</a:t>
            </a:fld>
            <a:endParaRPr lang="en-US" dirty="0"/>
          </a:p>
        </p:txBody>
      </p:sp>
      <p:pic>
        <p:nvPicPr>
          <p:cNvPr id="29700" name="Picture 4" descr="1-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7029" y="2785732"/>
            <a:ext cx="8484781" cy="3150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054325"/>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en-US" dirty="0"/>
              <a:t>Service Primitives in a Connection-Oriented Service</a:t>
            </a:r>
          </a:p>
        </p:txBody>
      </p:sp>
      <p:sp>
        <p:nvSpPr>
          <p:cNvPr id="30723" name="Rectangle 3"/>
          <p:cNvSpPr>
            <a:spLocks noGrp="1" noChangeArrowheads="1"/>
          </p:cNvSpPr>
          <p:nvPr>
            <p:ph idx="1"/>
          </p:nvPr>
        </p:nvSpPr>
        <p:spPr>
          <a:xfrm>
            <a:off x="1752601" y="5410200"/>
            <a:ext cx="3508745" cy="838200"/>
          </a:xfrm>
        </p:spPr>
        <p:txBody>
          <a:bodyPr>
            <a:normAutofit/>
          </a:bodyPr>
          <a:lstStyle/>
          <a:p>
            <a:pPr marL="0" indent="0">
              <a:buNone/>
            </a:pPr>
            <a:r>
              <a:rPr lang="en-US" altLang="en-US" sz="1800" dirty="0"/>
              <a:t>Five service primitives for implementing a simple connection-oriented service.</a:t>
            </a:r>
          </a:p>
          <a:p>
            <a:endParaRPr lang="en-US" altLang="en-US" sz="1800" dirty="0"/>
          </a:p>
        </p:txBody>
      </p:sp>
      <p:sp>
        <p:nvSpPr>
          <p:cNvPr id="4" name="Date Placeholder 3"/>
          <p:cNvSpPr>
            <a:spLocks noGrp="1"/>
          </p:cNvSpPr>
          <p:nvPr>
            <p:ph type="dt" sz="half" idx="10"/>
          </p:nvPr>
        </p:nvSpPr>
        <p:spPr/>
        <p:txBody>
          <a:bodyPr/>
          <a:lstStyle/>
          <a:p>
            <a:fld id="{609B3529-31CE-401A-9242-F87D673EE4FD}" type="datetime1">
              <a:rPr lang="en-US" smtClean="0"/>
              <a:pPr/>
              <a:t>2/28/2024</a:t>
            </a:fld>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pPr/>
              <a:t>44</a:t>
            </a:fld>
            <a:endParaRPr lang="en-US" dirty="0"/>
          </a:p>
        </p:txBody>
      </p:sp>
      <p:pic>
        <p:nvPicPr>
          <p:cNvPr id="30724" name="Picture 4" descr="1-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365" y="2212650"/>
            <a:ext cx="3819869" cy="30451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1-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2724" y="2212650"/>
            <a:ext cx="4768702" cy="31213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943600" y="5486400"/>
            <a:ext cx="4572000" cy="923330"/>
          </a:xfrm>
          <a:prstGeom prst="rect">
            <a:avLst/>
          </a:prstGeom>
        </p:spPr>
        <p:txBody>
          <a:bodyPr>
            <a:spAutoFit/>
          </a:bodyPr>
          <a:lstStyle/>
          <a:p>
            <a:r>
              <a:rPr lang="en-US" altLang="en-US" dirty="0"/>
              <a:t>Packets sent in a simple client-server interaction on a connection-oriented network.</a:t>
            </a:r>
          </a:p>
        </p:txBody>
      </p:sp>
    </p:spTree>
    <p:extLst>
      <p:ext uri="{BB962C8B-B14F-4D97-AF65-F5344CB8AC3E}">
        <p14:creationId xmlns:p14="http://schemas.microsoft.com/office/powerpoint/2010/main" val="2099702055"/>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altLang="en-US" b="1" dirty="0"/>
              <a:t>Reference Models</a:t>
            </a:r>
          </a:p>
        </p:txBody>
      </p:sp>
      <p:sp>
        <p:nvSpPr>
          <p:cNvPr id="63491" name="Rectangle 3"/>
          <p:cNvSpPr>
            <a:spLocks noGrp="1" noChangeArrowheads="1"/>
          </p:cNvSpPr>
          <p:nvPr>
            <p:ph idx="1"/>
          </p:nvPr>
        </p:nvSpPr>
        <p:spPr>
          <a:xfrm>
            <a:off x="2133600" y="1981201"/>
            <a:ext cx="7490760" cy="3948223"/>
          </a:xfrm>
        </p:spPr>
        <p:txBody>
          <a:bodyPr/>
          <a:lstStyle/>
          <a:p>
            <a:pPr algn="l">
              <a:buFontTx/>
              <a:buChar char="•"/>
            </a:pPr>
            <a:r>
              <a:rPr lang="en-US" altLang="en-US" sz="3200" dirty="0"/>
              <a:t>The OSI Reference Model</a:t>
            </a:r>
          </a:p>
          <a:p>
            <a:pPr algn="l">
              <a:buFontTx/>
              <a:buChar char="•"/>
            </a:pPr>
            <a:r>
              <a:rPr lang="en-US" altLang="en-US" sz="3200" dirty="0"/>
              <a:t>The TCP/IP Reference Model</a:t>
            </a:r>
          </a:p>
          <a:p>
            <a:pPr algn="l">
              <a:buFontTx/>
              <a:buChar char="•"/>
            </a:pPr>
            <a:r>
              <a:rPr lang="en-US" altLang="en-US" sz="3200" dirty="0"/>
              <a:t>A Comparison of OSI and TCP/IP </a:t>
            </a:r>
          </a:p>
          <a:p>
            <a:pPr algn="l">
              <a:buFontTx/>
              <a:buChar char="•"/>
            </a:pPr>
            <a:r>
              <a:rPr lang="en-US" altLang="en-US" sz="3200" dirty="0"/>
              <a:t>A Critique of the OSI Model and Protocols</a:t>
            </a:r>
          </a:p>
          <a:p>
            <a:pPr algn="l">
              <a:buFontTx/>
              <a:buChar char="•"/>
            </a:pPr>
            <a:r>
              <a:rPr lang="en-US" altLang="en-US" sz="3200" dirty="0"/>
              <a:t>A Critique of the TCP/IP Reference Model</a:t>
            </a:r>
          </a:p>
          <a:p>
            <a:pPr algn="l">
              <a:buFontTx/>
              <a:buChar char="•"/>
            </a:pPr>
            <a:endParaRPr lang="en-US" altLang="en-US" sz="3200" dirty="0"/>
          </a:p>
        </p:txBody>
      </p:sp>
      <p:sp>
        <p:nvSpPr>
          <p:cNvPr id="3" name="Date Placeholder 2"/>
          <p:cNvSpPr>
            <a:spLocks noGrp="1"/>
          </p:cNvSpPr>
          <p:nvPr>
            <p:ph type="dt" sz="half" idx="10"/>
          </p:nvPr>
        </p:nvSpPr>
        <p:spPr/>
        <p:txBody>
          <a:bodyPr/>
          <a:lstStyle/>
          <a:p>
            <a:fld id="{8E5722A4-78A9-4151-A8BD-8B48A414449B}" type="datetime1">
              <a:rPr lang="en-US" smtClean="0"/>
              <a:pPr/>
              <a:t>2/28/2024</a:t>
            </a:fld>
            <a:endParaRPr lang="en-US" dirty="0"/>
          </a:p>
        </p:txBody>
      </p:sp>
      <p:sp>
        <p:nvSpPr>
          <p:cNvPr id="2" name="Slide Number Placeholder 1"/>
          <p:cNvSpPr>
            <a:spLocks noGrp="1"/>
          </p:cNvSpPr>
          <p:nvPr>
            <p:ph type="sldNum" sz="quarter" idx="12"/>
          </p:nvPr>
        </p:nvSpPr>
        <p:spPr/>
        <p:txBody>
          <a:bodyPr/>
          <a:lstStyle/>
          <a:p>
            <a:fld id="{6D22F896-40B5-4ADD-8801-0D06FADFA095}" type="slidenum">
              <a:rPr lang="en-US" smtClean="0"/>
              <a:pPr/>
              <a:t>45</a:t>
            </a:fld>
            <a:endParaRPr lang="en-US" dirty="0"/>
          </a:p>
        </p:txBody>
      </p:sp>
    </p:spTree>
    <p:extLst>
      <p:ext uri="{BB962C8B-B14F-4D97-AF65-F5344CB8AC3E}">
        <p14:creationId xmlns:p14="http://schemas.microsoft.com/office/powerpoint/2010/main" val="3119862471"/>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OSI and TCP/IP model-Brief History</a:t>
            </a:r>
          </a:p>
        </p:txBody>
      </p:sp>
      <p:sp>
        <p:nvSpPr>
          <p:cNvPr id="3" name="Content Placeholder 2"/>
          <p:cNvSpPr>
            <a:spLocks noGrp="1"/>
          </p:cNvSpPr>
          <p:nvPr>
            <p:ph idx="1"/>
          </p:nvPr>
        </p:nvSpPr>
        <p:spPr>
          <a:xfrm>
            <a:off x="2034242" y="2336873"/>
            <a:ext cx="8293517" cy="3599316"/>
          </a:xfrm>
        </p:spPr>
        <p:txBody>
          <a:bodyPr>
            <a:normAutofit fontScale="92500" lnSpcReduction="10000"/>
          </a:bodyPr>
          <a:lstStyle/>
          <a:p>
            <a:pPr algn="just"/>
            <a:r>
              <a:rPr lang="en-US" sz="1800" i="1" dirty="0">
                <a:effectLst>
                  <a:outerShdw blurRad="38100" dist="38100" dir="2700000" algn="tl">
                    <a:srgbClr val="C0C0C0"/>
                  </a:outerShdw>
                </a:effectLst>
                <a:cs typeface="Times New Roman" pitchFamily="18" charset="0"/>
              </a:rPr>
              <a:t>Established in 1947, International Organization for Standardization (</a:t>
            </a:r>
            <a:r>
              <a:rPr lang="en-US" sz="1800" i="1" dirty="0">
                <a:solidFill>
                  <a:schemeClr val="hlink"/>
                </a:solidFill>
                <a:effectLst>
                  <a:outerShdw blurRad="38100" dist="38100" dir="2700000" algn="tl">
                    <a:srgbClr val="C0C0C0"/>
                  </a:outerShdw>
                </a:effectLst>
                <a:cs typeface="Times New Roman" pitchFamily="18" charset="0"/>
              </a:rPr>
              <a:t>ISO</a:t>
            </a:r>
            <a:r>
              <a:rPr lang="en-US" sz="1800" i="1" dirty="0">
                <a:effectLst>
                  <a:outerShdw blurRad="38100" dist="38100" dir="2700000" algn="tl">
                    <a:srgbClr val="C0C0C0"/>
                  </a:outerShdw>
                </a:effectLst>
                <a:cs typeface="Times New Roman" pitchFamily="18" charset="0"/>
              </a:rPr>
              <a:t>) is a multinational body dedicated to worldwide agreement on international standards. An ISO standard that covers all aspects of network communications is the Open Systems Interconnection (</a:t>
            </a:r>
            <a:r>
              <a:rPr lang="en-US" sz="1800" i="1" dirty="0">
                <a:solidFill>
                  <a:schemeClr val="hlink"/>
                </a:solidFill>
                <a:effectLst>
                  <a:outerShdw blurRad="38100" dist="38100" dir="2700000" algn="tl">
                    <a:srgbClr val="C0C0C0"/>
                  </a:outerShdw>
                </a:effectLst>
                <a:cs typeface="Times New Roman" pitchFamily="18" charset="0"/>
              </a:rPr>
              <a:t>OSI</a:t>
            </a:r>
            <a:r>
              <a:rPr lang="en-US" sz="1800" i="1" dirty="0">
                <a:effectLst>
                  <a:outerShdw blurRad="38100" dist="38100" dir="2700000" algn="tl">
                    <a:srgbClr val="C0C0C0"/>
                  </a:outerShdw>
                </a:effectLst>
                <a:cs typeface="Times New Roman" pitchFamily="18" charset="0"/>
              </a:rPr>
              <a:t>) model. It was first introduced in the late 1970s. </a:t>
            </a:r>
          </a:p>
          <a:p>
            <a:pPr algn="just"/>
            <a:endParaRPr lang="en-US" sz="1800" i="1" dirty="0">
              <a:effectLst>
                <a:outerShdw blurRad="38100" dist="38100" dir="2700000" algn="tl">
                  <a:srgbClr val="C0C0C0"/>
                </a:outerShdw>
              </a:effectLst>
            </a:endParaRPr>
          </a:p>
          <a:p>
            <a:pPr algn="just"/>
            <a:endParaRPr lang="en-US" sz="1800" i="1" dirty="0">
              <a:effectLst>
                <a:outerShdw blurRad="38100" dist="38100" dir="2700000" algn="tl">
                  <a:srgbClr val="C0C0C0"/>
                </a:outerShdw>
              </a:effectLst>
            </a:endParaRPr>
          </a:p>
          <a:p>
            <a:pPr algn="just"/>
            <a:endParaRPr lang="en-US" sz="1800" i="1" dirty="0">
              <a:effectLst>
                <a:outerShdw blurRad="38100" dist="38100" dir="2700000" algn="tl">
                  <a:srgbClr val="C0C0C0"/>
                </a:outerShdw>
              </a:effectLst>
            </a:endParaRPr>
          </a:p>
          <a:p>
            <a:pPr algn="just"/>
            <a:r>
              <a:rPr lang="en-US" sz="1800" dirty="0">
                <a:effectLst>
                  <a:outerShdw blurRad="38100" dist="38100" dir="2700000" algn="tl">
                    <a:srgbClr val="000000">
                      <a:alpha val="43137"/>
                    </a:srgbClr>
                  </a:outerShdw>
                </a:effectLst>
              </a:rPr>
              <a:t>TCP/IP is a protocol suite used in the Internet today. It is a hierarchical protocol made up of interactive modules, each of which provides a specific functionality. The term hierarchical means that each upper level protocol is supported by the services provided by one or more lower level protocols. The original TCP/IP protocol suite was defined as four software layers built upon the hardware. Today, however, TCP/IP is thought of as a five-layer model. </a:t>
            </a:r>
          </a:p>
          <a:p>
            <a:pPr algn="just"/>
            <a:endParaRPr lang="en-US" sz="1800" i="1" dirty="0">
              <a:effectLst>
                <a:outerShdw blurRad="38100" dist="38100" dir="2700000" algn="tl">
                  <a:srgbClr val="C0C0C0"/>
                </a:outerShdw>
              </a:effectLst>
              <a:latin typeface="Times New Roman" pitchFamily="18" charset="0"/>
              <a:cs typeface="Times New Roman" pitchFamily="18" charset="0"/>
            </a:endParaRPr>
          </a:p>
          <a:p>
            <a:pPr marL="0" indent="0" algn="just">
              <a:buNone/>
            </a:pPr>
            <a:endParaRPr lang="en-US" dirty="0"/>
          </a:p>
        </p:txBody>
      </p:sp>
      <p:sp>
        <p:nvSpPr>
          <p:cNvPr id="6" name="Date Placeholder 5"/>
          <p:cNvSpPr>
            <a:spLocks noGrp="1"/>
          </p:cNvSpPr>
          <p:nvPr>
            <p:ph type="dt" sz="half" idx="10"/>
          </p:nvPr>
        </p:nvSpPr>
        <p:spPr/>
        <p:txBody>
          <a:bodyPr/>
          <a:lstStyle/>
          <a:p>
            <a:fld id="{12F5A528-AF4B-4A8A-AD34-E941C851999E}" type="datetime1">
              <a:rPr lang="en-US" smtClean="0"/>
              <a:pPr/>
              <a:t>2/28/2024</a:t>
            </a:fld>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46</a:t>
            </a:fld>
            <a:endParaRPr lang="en-US" dirty="0"/>
          </a:p>
        </p:txBody>
      </p:sp>
      <p:sp>
        <p:nvSpPr>
          <p:cNvPr id="4" name="Rectangle 11"/>
          <p:cNvSpPr>
            <a:spLocks noChangeArrowheads="1"/>
          </p:cNvSpPr>
          <p:nvPr/>
        </p:nvSpPr>
        <p:spPr bwMode="auto">
          <a:xfrm>
            <a:off x="3278629" y="3533267"/>
            <a:ext cx="6057900" cy="830997"/>
          </a:xfrm>
          <a:prstGeom prst="rect">
            <a:avLst/>
          </a:prstGeom>
          <a:solidFill>
            <a:srgbClr val="99FF33"/>
          </a:solidFill>
          <a:ln w="76200" algn="ctr">
            <a:noFill/>
            <a:miter lim="800000"/>
            <a:headEnd/>
            <a:tailEnd/>
          </a:ln>
        </p:spPr>
        <p:txBody>
          <a:bodyPr>
            <a:spAutoFit/>
          </a:bodyPr>
          <a:lstStyle/>
          <a:p>
            <a:pPr algn="ctr"/>
            <a:r>
              <a:rPr lang="en-US" sz="2400" dirty="0">
                <a:solidFill>
                  <a:srgbClr val="FF0000"/>
                </a:solidFill>
              </a:rPr>
              <a:t>ISO is the organization.</a:t>
            </a:r>
            <a:br>
              <a:rPr lang="en-US" sz="2400" dirty="0">
                <a:solidFill>
                  <a:srgbClr val="FF0000"/>
                </a:solidFill>
              </a:rPr>
            </a:br>
            <a:r>
              <a:rPr lang="en-US" sz="2400" dirty="0">
                <a:solidFill>
                  <a:srgbClr val="FF0000"/>
                </a:solidFill>
              </a:rPr>
              <a:t>OSI is the model.</a:t>
            </a:r>
          </a:p>
        </p:txBody>
      </p:sp>
    </p:spTree>
    <p:extLst>
      <p:ext uri="{BB962C8B-B14F-4D97-AF65-F5344CB8AC3E}">
        <p14:creationId xmlns:p14="http://schemas.microsoft.com/office/powerpoint/2010/main" val="1937835985"/>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ltLang="en-US">
                <a:solidFill>
                  <a:srgbClr val="C00000"/>
                </a:solidFill>
              </a:rPr>
              <a:t>Motivation behind layer model</a:t>
            </a:r>
          </a:p>
        </p:txBody>
      </p:sp>
      <p:sp>
        <p:nvSpPr>
          <p:cNvPr id="3" name="Content Placeholder 2"/>
          <p:cNvSpPr>
            <a:spLocks noGrp="1"/>
          </p:cNvSpPr>
          <p:nvPr>
            <p:ph idx="1"/>
          </p:nvPr>
        </p:nvSpPr>
        <p:spPr/>
        <p:txBody>
          <a:bodyPr>
            <a:normAutofit lnSpcReduction="10000"/>
          </a:bodyPr>
          <a:lstStyle/>
          <a:p>
            <a:pPr>
              <a:defRPr/>
            </a:pPr>
            <a:r>
              <a:rPr lang="en-US" dirty="0"/>
              <a:t>To reduce the design complexity, most of the networks are organized as a series of </a:t>
            </a:r>
            <a:r>
              <a:rPr lang="en-US" b="1" dirty="0"/>
              <a:t>layers or levels, each one build upon one below it. </a:t>
            </a:r>
          </a:p>
          <a:p>
            <a:pPr>
              <a:defRPr/>
            </a:pPr>
            <a:r>
              <a:rPr lang="en-US" b="1" dirty="0"/>
              <a:t>The basic idea of a layered architecture is </a:t>
            </a:r>
            <a:r>
              <a:rPr lang="en-US" b="1" i="1" dirty="0"/>
              <a:t>to divide the design into small pieces. </a:t>
            </a:r>
          </a:p>
          <a:p>
            <a:pPr algn="just">
              <a:defRPr/>
            </a:pPr>
            <a:r>
              <a:rPr lang="en-US" dirty="0"/>
              <a:t>Each layer adds to the services provided by the lower layers in such a manner that the highest layer is provided a full set of services to manage communications and run the applications. </a:t>
            </a:r>
          </a:p>
          <a:p>
            <a:pPr algn="just">
              <a:defRPr/>
            </a:pPr>
            <a:r>
              <a:rPr lang="en-US" dirty="0"/>
              <a:t>The benefits of the layered models are modularity and clear interfaces, i.e. open architecture and comparability between the different providers' components.</a:t>
            </a:r>
          </a:p>
        </p:txBody>
      </p:sp>
      <p:sp>
        <p:nvSpPr>
          <p:cNvPr id="6" name="Date Placeholder 5"/>
          <p:cNvSpPr>
            <a:spLocks noGrp="1"/>
          </p:cNvSpPr>
          <p:nvPr>
            <p:ph type="dt" sz="half" idx="10"/>
          </p:nvPr>
        </p:nvSpPr>
        <p:spPr/>
        <p:txBody>
          <a:bodyPr/>
          <a:lstStyle/>
          <a:p>
            <a:pPr>
              <a:defRPr/>
            </a:pPr>
            <a:fld id="{4DA3D349-D7E1-4A8C-89A9-810DBB0E4E27}" type="datetime1">
              <a:rPr lang="en-US" smtClean="0"/>
              <a:pPr>
                <a:defRPr/>
              </a:pPr>
              <a:t>2/28/2024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47</a:t>
            </a:fld>
            <a:endParaRPr lang="en-US" altLang="en-US"/>
          </a:p>
        </p:txBody>
      </p:sp>
    </p:spTree>
  </p:cSld>
  <p:clrMapOvr>
    <a:masterClrMapping/>
  </p:clrMapOvr>
  <p:transition spd="med">
    <p:pull/>
  </p:transition>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Title 8"/>
          <p:cNvSpPr>
            <a:spLocks noGrp="1"/>
          </p:cNvSpPr>
          <p:nvPr>
            <p:ph type="title"/>
          </p:nvPr>
        </p:nvSpPr>
        <p:spPr/>
        <p:txBody>
          <a:bodyPr rtlCol="0">
            <a:normAutofit/>
          </a:bodyPr>
          <a:lstStyle/>
          <a:p>
            <a:pPr>
              <a:defRPr/>
            </a:pPr>
            <a:r>
              <a:rPr lang="en-US" dirty="0">
                <a:solidFill>
                  <a:schemeClr val="tx2">
                    <a:satMod val="130000"/>
                  </a:schemeClr>
                </a:solidFill>
              </a:rPr>
              <a:t>THE OSI MODEL</a:t>
            </a:r>
          </a:p>
        </p:txBody>
      </p:sp>
      <p:sp>
        <p:nvSpPr>
          <p:cNvPr id="32771" name="Text Placeholder 9"/>
          <p:cNvSpPr>
            <a:spLocks noGrp="1"/>
          </p:cNvSpPr>
          <p:nvPr>
            <p:ph idx="1"/>
          </p:nvPr>
        </p:nvSpPr>
        <p:spPr/>
        <p:txBody>
          <a:bodyPr/>
          <a:lstStyle/>
          <a:p>
            <a:pPr marL="365125" indent="-282575" algn="just">
              <a:buFont typeface="Wingdings 2" pitchFamily="18" charset="2"/>
              <a:buChar char=""/>
            </a:pPr>
            <a:r>
              <a:rPr lang="en-US" altLang="en-US" dirty="0"/>
              <a:t>Established in 1947, the </a:t>
            </a:r>
            <a:r>
              <a:rPr lang="en-US" i="1" dirty="0">
                <a:effectLst>
                  <a:outerShdw blurRad="38100" dist="38100" dir="2700000" algn="tl">
                    <a:srgbClr val="C0C0C0"/>
                  </a:outerShdw>
                </a:effectLst>
                <a:cs typeface="Times New Roman" pitchFamily="18" charset="0"/>
              </a:rPr>
              <a:t>International Organization for Standardization</a:t>
            </a:r>
            <a:r>
              <a:rPr lang="en-US" altLang="en-US" dirty="0"/>
              <a:t> (ISO) is a multinational body dedicated to worldwide agreement on international standards. An ISO standard that covers all aspects of network communications is the </a:t>
            </a:r>
            <a:r>
              <a:rPr lang="en-US" altLang="en-US" i="1" dirty="0"/>
              <a:t>Open Systems Interconnection</a:t>
            </a:r>
            <a:r>
              <a:rPr lang="en-US" altLang="en-US" dirty="0"/>
              <a:t> (OSI) model. It was first introduced in the late 1970s. </a:t>
            </a:r>
          </a:p>
          <a:p>
            <a:pPr marL="365125" indent="-282575">
              <a:buFont typeface="Wingdings 2" pitchFamily="18" charset="2"/>
              <a:buChar char=""/>
            </a:pPr>
            <a:r>
              <a:rPr lang="en-US" altLang="en-US" dirty="0"/>
              <a:t>Note: </a:t>
            </a:r>
          </a:p>
          <a:p>
            <a:pPr marL="639763" lvl="1" indent="-236538">
              <a:buFont typeface="Verdana" pitchFamily="34" charset="0"/>
              <a:buChar char="◦"/>
            </a:pPr>
            <a:r>
              <a:rPr lang="en-US" altLang="en-US" dirty="0"/>
              <a:t>ISO is the organization.</a:t>
            </a:r>
          </a:p>
          <a:p>
            <a:pPr marL="639763" lvl="1" indent="-236538">
              <a:buFont typeface="Verdana" pitchFamily="34" charset="0"/>
              <a:buChar char="◦"/>
            </a:pPr>
            <a:r>
              <a:rPr lang="en-US" altLang="en-US" dirty="0"/>
              <a:t>OSI is the model.</a:t>
            </a:r>
          </a:p>
        </p:txBody>
      </p:sp>
      <p:sp>
        <p:nvSpPr>
          <p:cNvPr id="32772" name="Text Box 4"/>
          <p:cNvSpPr txBox="1">
            <a:spLocks noChangeArrowheads="1"/>
          </p:cNvSpPr>
          <p:nvPr/>
        </p:nvSpPr>
        <p:spPr bwMode="auto">
          <a:xfrm>
            <a:off x="9753600" y="6400801"/>
            <a:ext cx="184150" cy="366713"/>
          </a:xfrm>
          <a:prstGeom prst="rect">
            <a:avLst/>
          </a:prstGeom>
          <a:noFill/>
          <a:ln w="9525">
            <a:noFill/>
            <a:miter lim="800000"/>
            <a:headEnd/>
            <a:tailEnd/>
          </a:ln>
        </p:spPr>
        <p:txBody>
          <a:bodyPr wrap="none">
            <a:spAutoFit/>
          </a:bodyPr>
          <a:lstStyle/>
          <a:p>
            <a:pPr eaLnBrk="1" hangingPunct="1"/>
            <a:endParaRPr lang="en-US" altLang="en-US" b="1">
              <a:latin typeface="Times New Roman" pitchFamily="18" charset="0"/>
            </a:endParaRPr>
          </a:p>
        </p:txBody>
      </p:sp>
      <p:sp>
        <p:nvSpPr>
          <p:cNvPr id="7" name="Date Placeholder 6"/>
          <p:cNvSpPr>
            <a:spLocks noGrp="1"/>
          </p:cNvSpPr>
          <p:nvPr>
            <p:ph type="dt" sz="half" idx="10"/>
          </p:nvPr>
        </p:nvSpPr>
        <p:spPr/>
        <p:txBody>
          <a:bodyPr/>
          <a:lstStyle/>
          <a:p>
            <a:pPr>
              <a:defRPr/>
            </a:pPr>
            <a:fld id="{3D3C43FE-5725-4496-9A58-FBD392B32F29}" type="datetime1">
              <a:rPr lang="en-US" smtClean="0"/>
              <a:pPr>
                <a:defRPr/>
              </a:pPr>
              <a:t>2/28/2024</a:t>
            </a:fld>
            <a:endParaRPr lang="en-US"/>
          </a:p>
        </p:txBody>
      </p:sp>
      <p:sp>
        <p:nvSpPr>
          <p:cNvPr id="8" name="Slide Number Placeholder 7"/>
          <p:cNvSpPr>
            <a:spLocks noGrp="1"/>
          </p:cNvSpPr>
          <p:nvPr>
            <p:ph type="sldNum" sz="quarter" idx="12"/>
          </p:nvPr>
        </p:nvSpPr>
        <p:spPr/>
        <p:txBody>
          <a:bodyPr/>
          <a:lstStyle/>
          <a:p>
            <a:fld id="{6876EFF4-C03D-4CCD-A348-A83D22CFB359}" type="slidenum">
              <a:rPr lang="en-US" altLang="en-US" smtClean="0"/>
              <a:pPr/>
              <a:t>48</a:t>
            </a:fld>
            <a:endParaRPr lang="en-US" altLang="en-US"/>
          </a:p>
        </p:txBody>
      </p:sp>
    </p:spTree>
  </p:cSld>
  <p:clrMapOvr>
    <a:masterClrMapping/>
  </p:clrMapOvr>
  <p:transition spd="med">
    <p:pull/>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392363" y="-228600"/>
            <a:ext cx="7886700" cy="1325563"/>
          </a:xfrm>
        </p:spPr>
        <p:txBody>
          <a:bodyPr rtlCol="0">
            <a:normAutofit/>
          </a:bodyPr>
          <a:lstStyle/>
          <a:p>
            <a:pPr>
              <a:defRPr/>
            </a:pPr>
            <a:r>
              <a:rPr lang="en-US" dirty="0">
                <a:solidFill>
                  <a:schemeClr val="tx2">
                    <a:satMod val="130000"/>
                  </a:schemeClr>
                </a:solidFill>
              </a:rPr>
              <a:t>Seven layers of the OSI model</a:t>
            </a:r>
          </a:p>
        </p:txBody>
      </p:sp>
      <p:pic>
        <p:nvPicPr>
          <p:cNvPr id="34819" name="Picture 2" descr="Image result for PROTOCOLS OSI MODEL"/>
          <p:cNvPicPr>
            <a:picLocks noChangeAspect="1" noChangeArrowheads="1"/>
          </p:cNvPicPr>
          <p:nvPr/>
        </p:nvPicPr>
        <p:blipFill>
          <a:blip r:embed="rId3"/>
          <a:srcRect l="1964" t="-833" r="-1964" b="10834"/>
          <a:stretch>
            <a:fillRect/>
          </a:stretch>
        </p:blipFill>
        <p:spPr bwMode="auto">
          <a:xfrm>
            <a:off x="2392363" y="800100"/>
            <a:ext cx="7620000" cy="5829300"/>
          </a:xfrm>
          <a:prstGeom prst="rect">
            <a:avLst/>
          </a:prstGeom>
          <a:noFill/>
          <a:ln w="9525">
            <a:noFill/>
            <a:miter lim="800000"/>
            <a:headEnd/>
            <a:tailEnd/>
          </a:ln>
        </p:spPr>
      </p:pic>
      <p:sp>
        <p:nvSpPr>
          <p:cNvPr id="4" name="Date Placeholder 3"/>
          <p:cNvSpPr>
            <a:spLocks noGrp="1"/>
          </p:cNvSpPr>
          <p:nvPr>
            <p:ph type="dt" sz="half" idx="10"/>
          </p:nvPr>
        </p:nvSpPr>
        <p:spPr/>
        <p:txBody>
          <a:bodyPr/>
          <a:lstStyle/>
          <a:p>
            <a:pPr>
              <a:defRPr/>
            </a:pPr>
            <a:fld id="{FF25EE35-DA44-4ABD-8747-5B0B45199CDE}" type="datetime1">
              <a:rPr lang="en-US" smtClean="0"/>
              <a:pPr>
                <a:defRPr/>
              </a:pPr>
              <a:t>2/28/2024</a:t>
            </a:fld>
            <a:endParaRPr lang="en-US"/>
          </a:p>
        </p:txBody>
      </p:sp>
      <p:sp>
        <p:nvSpPr>
          <p:cNvPr id="5" name="Slide Number Placeholder 4"/>
          <p:cNvSpPr>
            <a:spLocks noGrp="1"/>
          </p:cNvSpPr>
          <p:nvPr>
            <p:ph type="sldNum" sz="quarter" idx="12"/>
          </p:nvPr>
        </p:nvSpPr>
        <p:spPr/>
        <p:txBody>
          <a:bodyPr/>
          <a:lstStyle/>
          <a:p>
            <a:fld id="{152C5BE4-7365-4006-912C-E16D50FF3AA0}" type="slidenum">
              <a:rPr lang="en-US" altLang="en-US" smtClean="0"/>
              <a:pPr/>
              <a:t>49</a:t>
            </a:fld>
            <a:endParaRPr lang="en-US" altLang="en-US"/>
          </a:p>
        </p:txBody>
      </p:sp>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2033588" y="762001"/>
            <a:ext cx="7886700" cy="993775"/>
          </a:xfrm>
        </p:spPr>
        <p:txBody>
          <a:bodyPr/>
          <a:lstStyle/>
          <a:p>
            <a:r>
              <a:rPr lang="en-US" altLang="en-US" sz="3600" b="1">
                <a:solidFill>
                  <a:srgbClr val="0000FF"/>
                </a:solidFill>
              </a:rPr>
              <a:t> Benefits of Computer Network</a:t>
            </a:r>
          </a:p>
        </p:txBody>
      </p:sp>
      <p:sp>
        <p:nvSpPr>
          <p:cNvPr id="9219" name="Content Placeholder 5"/>
          <p:cNvSpPr>
            <a:spLocks noGrp="1"/>
          </p:cNvSpPr>
          <p:nvPr>
            <p:ph idx="1"/>
          </p:nvPr>
        </p:nvSpPr>
        <p:spPr>
          <a:xfrm>
            <a:off x="2795588" y="2057400"/>
            <a:ext cx="7124700" cy="3995738"/>
          </a:xfrm>
        </p:spPr>
        <p:txBody>
          <a:bodyPr/>
          <a:lstStyle/>
          <a:p>
            <a:r>
              <a:rPr lang="en-US" altLang="en-US"/>
              <a:t>Resource and load sharing</a:t>
            </a:r>
          </a:p>
          <a:p>
            <a:pPr lvl="1"/>
            <a:r>
              <a:rPr lang="en-US" altLang="en-US"/>
              <a:t>Programs do not need to run on a single machine</a:t>
            </a:r>
          </a:p>
          <a:p>
            <a:r>
              <a:rPr lang="en-US" altLang="en-US"/>
              <a:t>Reduced cost</a:t>
            </a:r>
          </a:p>
          <a:p>
            <a:pPr lvl="1"/>
            <a:r>
              <a:rPr lang="en-US" altLang="en-US"/>
              <a:t>Several machines can share printers, tape drives, etc.</a:t>
            </a:r>
          </a:p>
          <a:p>
            <a:r>
              <a:rPr lang="en-US" altLang="en-US"/>
              <a:t>High reliability</a:t>
            </a:r>
          </a:p>
          <a:p>
            <a:pPr lvl="1"/>
            <a:r>
              <a:rPr lang="en-US" altLang="en-US"/>
              <a:t>If a machine goes down, another can take over</a:t>
            </a:r>
          </a:p>
          <a:p>
            <a:r>
              <a:rPr lang="en-US" altLang="en-US"/>
              <a:t>Powerful Communication Medium</a:t>
            </a:r>
          </a:p>
        </p:txBody>
      </p:sp>
      <p:sp>
        <p:nvSpPr>
          <p:cNvPr id="6" name="Date Placeholder 5"/>
          <p:cNvSpPr>
            <a:spLocks noGrp="1"/>
          </p:cNvSpPr>
          <p:nvPr>
            <p:ph type="dt" sz="half" idx="10"/>
          </p:nvPr>
        </p:nvSpPr>
        <p:spPr/>
        <p:txBody>
          <a:bodyPr/>
          <a:lstStyle/>
          <a:p>
            <a:pPr>
              <a:defRPr/>
            </a:pPr>
            <a:fld id="{EE44BF31-7B36-428C-AF88-713B7E37EB66}" type="datetime1">
              <a:rPr lang="en-US" smtClean="0"/>
              <a:pPr>
                <a:defRPr/>
              </a:pPr>
              <a:t>2/28/2024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5</a:t>
            </a:fld>
            <a:endParaRPr lang="en-US" altLang="en-US"/>
          </a:p>
        </p:txBody>
      </p:sp>
    </p:spTree>
  </p:cSld>
  <p:clrMapOvr>
    <a:masterClrMapping/>
  </p:clrMapOvr>
  <p:transition spd="med">
    <p:pull/>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dirty="0"/>
              <a:t>Reference Models-The OSI Reference Model</a:t>
            </a:r>
          </a:p>
        </p:txBody>
      </p:sp>
      <p:sp>
        <p:nvSpPr>
          <p:cNvPr id="3" name="Date Placeholder 2"/>
          <p:cNvSpPr>
            <a:spLocks noGrp="1"/>
          </p:cNvSpPr>
          <p:nvPr>
            <p:ph type="dt" sz="half" idx="10"/>
          </p:nvPr>
        </p:nvSpPr>
        <p:spPr/>
        <p:txBody>
          <a:bodyPr/>
          <a:lstStyle/>
          <a:p>
            <a:fld id="{03595C7D-62D4-40FD-B8FB-42078BBD19BC}" type="datetime1">
              <a:rPr lang="en-US" smtClean="0"/>
              <a:pPr/>
              <a:t>2/28/2024</a:t>
            </a:fld>
            <a:endParaRPr lang="en-US" dirty="0"/>
          </a:p>
        </p:txBody>
      </p:sp>
      <p:sp>
        <p:nvSpPr>
          <p:cNvPr id="2" name="Slide Number Placeholder 1"/>
          <p:cNvSpPr>
            <a:spLocks noGrp="1"/>
          </p:cNvSpPr>
          <p:nvPr>
            <p:ph type="sldNum" sz="quarter" idx="12"/>
          </p:nvPr>
        </p:nvSpPr>
        <p:spPr/>
        <p:txBody>
          <a:bodyPr/>
          <a:lstStyle/>
          <a:p>
            <a:fld id="{6D22F896-40B5-4ADD-8801-0D06FADFA095}" type="slidenum">
              <a:rPr lang="en-US" smtClean="0"/>
              <a:pPr/>
              <a:t>50</a:t>
            </a:fld>
            <a:endParaRPr lang="en-US" dirty="0"/>
          </a:p>
        </p:txBody>
      </p:sp>
      <p:pic>
        <p:nvPicPr>
          <p:cNvPr id="33796" name="Picture 4" descr="1-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6741" y="2083983"/>
            <a:ext cx="7574973" cy="4607763"/>
          </a:xfrm>
          <a:prstGeom prst="rect">
            <a:avLst/>
          </a:prstGeom>
          <a:noFill/>
          <a:extLst>
            <a:ext uri="{909E8E84-426E-40DD-AFC4-6F175D3DCCD1}">
              <a14:hiddenFill xmlns:a14="http://schemas.microsoft.com/office/drawing/2010/main">
                <a:solidFill>
                  <a:srgbClr val="FFFFFF"/>
                </a:solidFill>
              </a14:hiddenFill>
            </a:ext>
          </a:extLst>
        </p:spPr>
      </p:pic>
      <p:sp>
        <p:nvSpPr>
          <p:cNvPr id="33797" name="Text Box 5"/>
          <p:cNvSpPr txBox="1">
            <a:spLocks noChangeArrowheads="1"/>
          </p:cNvSpPr>
          <p:nvPr/>
        </p:nvSpPr>
        <p:spPr bwMode="auto">
          <a:xfrm>
            <a:off x="2872980" y="2681291"/>
            <a:ext cx="133469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2400" dirty="0">
              <a:latin typeface="Times New Roman" panose="02020603050405020304" pitchFamily="18" charset="0"/>
            </a:endParaRPr>
          </a:p>
        </p:txBody>
      </p:sp>
      <p:sp>
        <p:nvSpPr>
          <p:cNvPr id="7" name="TextBox 6"/>
          <p:cNvSpPr txBox="1"/>
          <p:nvPr/>
        </p:nvSpPr>
        <p:spPr>
          <a:xfrm>
            <a:off x="9182100" y="1274088"/>
            <a:ext cx="1485900" cy="4462760"/>
          </a:xfrm>
          <a:prstGeom prst="rect">
            <a:avLst/>
          </a:prstGeom>
          <a:noFill/>
        </p:spPr>
        <p:txBody>
          <a:bodyPr wrap="square" rtlCol="0">
            <a:spAutoFit/>
          </a:bodyPr>
          <a:lstStyle/>
          <a:p>
            <a:r>
              <a:rPr lang="en-US" b="1" dirty="0"/>
              <a:t>*PDU=</a:t>
            </a:r>
          </a:p>
          <a:p>
            <a:r>
              <a:rPr lang="en-US" b="1" dirty="0"/>
              <a:t>Protocol Data Unit</a:t>
            </a:r>
          </a:p>
          <a:p>
            <a:endParaRPr lang="en-US" dirty="0"/>
          </a:p>
          <a:p>
            <a:r>
              <a:rPr lang="en-US" dirty="0"/>
              <a:t>PDU has </a:t>
            </a:r>
            <a:r>
              <a:rPr lang="en-US" b="1" u="sng" dirty="0"/>
              <a:t>four</a:t>
            </a:r>
            <a:r>
              <a:rPr lang="en-US" b="1" dirty="0"/>
              <a:t> </a:t>
            </a:r>
            <a:r>
              <a:rPr lang="en-US" dirty="0"/>
              <a:t>fields: </a:t>
            </a:r>
          </a:p>
          <a:p>
            <a:r>
              <a:rPr lang="en-US" sz="1600" dirty="0"/>
              <a:t>1.the destination service access point </a:t>
            </a:r>
          </a:p>
          <a:p>
            <a:r>
              <a:rPr lang="en-US" sz="1600" dirty="0"/>
              <a:t>2.source service access point, 3.control field </a:t>
            </a:r>
          </a:p>
          <a:p>
            <a:r>
              <a:rPr lang="en-US" sz="1600" dirty="0"/>
              <a:t>and </a:t>
            </a:r>
          </a:p>
          <a:p>
            <a:r>
              <a:rPr lang="en-US" sz="1600" dirty="0"/>
              <a:t>4.information field.</a:t>
            </a:r>
          </a:p>
        </p:txBody>
      </p:sp>
      <p:sp>
        <p:nvSpPr>
          <p:cNvPr id="8" name="TextBox 7"/>
          <p:cNvSpPr txBox="1"/>
          <p:nvPr/>
        </p:nvSpPr>
        <p:spPr>
          <a:xfrm>
            <a:off x="8402786" y="4170218"/>
            <a:ext cx="894797" cy="276999"/>
          </a:xfrm>
          <a:prstGeom prst="rect">
            <a:avLst/>
          </a:prstGeom>
          <a:noFill/>
        </p:spPr>
        <p:txBody>
          <a:bodyPr wrap="none" rtlCol="0">
            <a:spAutoFit/>
          </a:bodyPr>
          <a:lstStyle/>
          <a:p>
            <a:r>
              <a:rPr lang="en-US" sz="1200" b="1" dirty="0">
                <a:solidFill>
                  <a:schemeClr val="bg1"/>
                </a:solidFill>
              </a:rPr>
              <a:t>(Segment)</a:t>
            </a:r>
          </a:p>
        </p:txBody>
      </p:sp>
    </p:spTree>
    <p:extLst>
      <p:ext uri="{BB962C8B-B14F-4D97-AF65-F5344CB8AC3E}">
        <p14:creationId xmlns:p14="http://schemas.microsoft.com/office/powerpoint/2010/main" val="4127782913"/>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7"/>
          <p:cNvSpPr>
            <a:spLocks noGrp="1"/>
          </p:cNvSpPr>
          <p:nvPr>
            <p:ph type="title"/>
          </p:nvPr>
        </p:nvSpPr>
        <p:spPr>
          <a:xfrm>
            <a:off x="2152650" y="-76200"/>
            <a:ext cx="7886700" cy="1325563"/>
          </a:xfrm>
        </p:spPr>
        <p:txBody>
          <a:bodyPr/>
          <a:lstStyle/>
          <a:p>
            <a:pPr eaLnBrk="1" hangingPunct="1"/>
            <a:r>
              <a:rPr lang="en-US" altLang="en-US"/>
              <a:t>Interfaces b/w Layers</a:t>
            </a:r>
          </a:p>
        </p:txBody>
      </p:sp>
      <p:pic>
        <p:nvPicPr>
          <p:cNvPr id="36867" name="Picture 6"/>
          <p:cNvPicPr>
            <a:picLocks noChangeAspect="1" noChangeArrowheads="1"/>
          </p:cNvPicPr>
          <p:nvPr/>
        </p:nvPicPr>
        <p:blipFill>
          <a:blip r:embed="rId3"/>
          <a:srcRect/>
          <a:stretch>
            <a:fillRect/>
          </a:stretch>
        </p:blipFill>
        <p:spPr bwMode="auto">
          <a:xfrm>
            <a:off x="2819400" y="1143001"/>
            <a:ext cx="6965950" cy="5160963"/>
          </a:xfrm>
          <a:prstGeom prst="rect">
            <a:avLst/>
          </a:prstGeom>
          <a:noFill/>
          <a:ln w="9525">
            <a:noFill/>
            <a:miter lim="800000"/>
            <a:headEnd/>
            <a:tailEnd/>
          </a:ln>
        </p:spPr>
      </p:pic>
      <p:sp>
        <p:nvSpPr>
          <p:cNvPr id="5" name="Date Placeholder 4"/>
          <p:cNvSpPr>
            <a:spLocks noGrp="1"/>
          </p:cNvSpPr>
          <p:nvPr>
            <p:ph type="dt" sz="half" idx="10"/>
          </p:nvPr>
        </p:nvSpPr>
        <p:spPr/>
        <p:txBody>
          <a:bodyPr/>
          <a:lstStyle/>
          <a:p>
            <a:pPr>
              <a:defRPr/>
            </a:pPr>
            <a:fld id="{51DC2F4A-4876-4941-8486-2028DED987EA}" type="datetime1">
              <a:rPr lang="en-US" smtClean="0"/>
              <a:pPr>
                <a:defRPr/>
              </a:pPr>
              <a:t>2/28/2024</a:t>
            </a:fld>
            <a:endParaRPr lang="en-US"/>
          </a:p>
        </p:txBody>
      </p:sp>
      <p:sp>
        <p:nvSpPr>
          <p:cNvPr id="6" name="Slide Number Placeholder 5"/>
          <p:cNvSpPr>
            <a:spLocks noGrp="1"/>
          </p:cNvSpPr>
          <p:nvPr>
            <p:ph type="sldNum" sz="quarter" idx="12"/>
          </p:nvPr>
        </p:nvSpPr>
        <p:spPr/>
        <p:txBody>
          <a:bodyPr/>
          <a:lstStyle/>
          <a:p>
            <a:fld id="{152C5BE4-7365-4006-912C-E16D50FF3AA0}" type="slidenum">
              <a:rPr lang="en-US" altLang="en-US" smtClean="0"/>
              <a:pPr/>
              <a:t>51</a:t>
            </a:fld>
            <a:endParaRPr lang="en-US" altLang="en-US"/>
          </a:p>
        </p:txBody>
      </p:sp>
    </p:spTree>
  </p:cSld>
  <p:clrMapOvr>
    <a:masterClrMapping/>
  </p:clrMapOvr>
  <p:transition spd="med">
    <p:pull/>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6"/>
          <p:cNvPicPr>
            <a:picLocks noChangeAspect="1" noChangeArrowheads="1"/>
          </p:cNvPicPr>
          <p:nvPr/>
        </p:nvPicPr>
        <p:blipFill>
          <a:blip r:embed="rId3"/>
          <a:srcRect/>
          <a:stretch>
            <a:fillRect/>
          </a:stretch>
        </p:blipFill>
        <p:spPr bwMode="auto">
          <a:xfrm>
            <a:off x="2333626" y="1219200"/>
            <a:ext cx="7523163" cy="4819650"/>
          </a:xfrm>
          <a:prstGeom prst="rect">
            <a:avLst/>
          </a:prstGeom>
          <a:noFill/>
          <a:ln w="9525">
            <a:noFill/>
            <a:miter lim="800000"/>
            <a:headEnd/>
            <a:tailEnd/>
          </a:ln>
        </p:spPr>
      </p:pic>
      <p:sp>
        <p:nvSpPr>
          <p:cNvPr id="38915" name="Title 7"/>
          <p:cNvSpPr>
            <a:spLocks noGrp="1"/>
          </p:cNvSpPr>
          <p:nvPr>
            <p:ph type="title" idx="4294967295"/>
          </p:nvPr>
        </p:nvSpPr>
        <p:spPr>
          <a:xfrm>
            <a:off x="2308225" y="47625"/>
            <a:ext cx="7499350" cy="1143000"/>
          </a:xfrm>
        </p:spPr>
        <p:txBody>
          <a:bodyPr/>
          <a:lstStyle/>
          <a:p>
            <a:pPr eaLnBrk="1" hangingPunct="1"/>
            <a:r>
              <a:rPr lang="en-US" altLang="en-US"/>
              <a:t>Exchange using the OSI Model</a:t>
            </a:r>
          </a:p>
        </p:txBody>
      </p:sp>
      <p:sp>
        <p:nvSpPr>
          <p:cNvPr id="6" name="Date Placeholder 5"/>
          <p:cNvSpPr>
            <a:spLocks noGrp="1"/>
          </p:cNvSpPr>
          <p:nvPr>
            <p:ph type="dt" sz="half" idx="10"/>
          </p:nvPr>
        </p:nvSpPr>
        <p:spPr/>
        <p:txBody>
          <a:bodyPr/>
          <a:lstStyle/>
          <a:p>
            <a:pPr>
              <a:defRPr/>
            </a:pPr>
            <a:fld id="{36B276D9-DC3F-4AA5-A1B0-02D85B0CCE5A}" type="datetime1">
              <a:rPr lang="en-US" smtClean="0"/>
              <a:pPr>
                <a:defRPr/>
              </a:pPr>
              <a:t>2/28/2024</a:t>
            </a:fld>
            <a:endParaRPr lang="en-US"/>
          </a:p>
        </p:txBody>
      </p:sp>
      <p:sp>
        <p:nvSpPr>
          <p:cNvPr id="7" name="Slide Number Placeholder 6"/>
          <p:cNvSpPr>
            <a:spLocks noGrp="1"/>
          </p:cNvSpPr>
          <p:nvPr>
            <p:ph type="sldNum" sz="quarter" idx="12"/>
          </p:nvPr>
        </p:nvSpPr>
        <p:spPr/>
        <p:txBody>
          <a:bodyPr/>
          <a:lstStyle/>
          <a:p>
            <a:fld id="{E28CD728-1C26-4145-A39F-AFD8F67D00F2}" type="slidenum">
              <a:rPr lang="en-US" altLang="en-US" smtClean="0"/>
              <a:pPr/>
              <a:t>52</a:t>
            </a:fld>
            <a:endParaRPr lang="en-US" altLang="en-US"/>
          </a:p>
        </p:txBody>
      </p:sp>
    </p:spTree>
  </p:cSld>
  <p:clrMapOvr>
    <a:masterClrMapping/>
  </p:clrMapOvr>
  <p:transition spd="med">
    <p:pull/>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7"/>
          <p:cNvSpPr>
            <a:spLocks noGrp="1"/>
          </p:cNvSpPr>
          <p:nvPr>
            <p:ph type="title"/>
          </p:nvPr>
        </p:nvSpPr>
        <p:spPr>
          <a:xfrm>
            <a:off x="2019300" y="0"/>
            <a:ext cx="8229600" cy="1143000"/>
          </a:xfrm>
        </p:spPr>
        <p:txBody>
          <a:bodyPr/>
          <a:lstStyle/>
          <a:p>
            <a:pPr eaLnBrk="1" hangingPunct="1"/>
            <a:r>
              <a:rPr lang="en-US" altLang="en-US" b="1">
                <a:solidFill>
                  <a:srgbClr val="0000FF"/>
                </a:solidFill>
              </a:rPr>
              <a:t>Physical Layer</a:t>
            </a:r>
          </a:p>
        </p:txBody>
      </p:sp>
      <p:sp>
        <p:nvSpPr>
          <p:cNvPr id="40963" name="Text Placeholder 8"/>
          <p:cNvSpPr>
            <a:spLocks noGrp="1"/>
          </p:cNvSpPr>
          <p:nvPr>
            <p:ph idx="1"/>
          </p:nvPr>
        </p:nvSpPr>
        <p:spPr>
          <a:xfrm>
            <a:off x="1905000" y="1143000"/>
            <a:ext cx="8763000" cy="4351338"/>
          </a:xfrm>
        </p:spPr>
        <p:txBody>
          <a:bodyPr>
            <a:normAutofit fontScale="92500" lnSpcReduction="10000"/>
          </a:bodyPr>
          <a:lstStyle/>
          <a:p>
            <a:pPr eaLnBrk="1" hangingPunct="1"/>
            <a:r>
              <a:rPr lang="en-US" altLang="en-US" sz="2400" b="1" dirty="0"/>
              <a:t>The physical layer is responsible for movements of individual bits from one hop (node) to the next.</a:t>
            </a:r>
          </a:p>
          <a:p>
            <a:pPr algn="just" eaLnBrk="1" hangingPunct="1"/>
            <a:r>
              <a:rPr lang="en-US" altLang="en-US" sz="2400" b="1" dirty="0"/>
              <a:t>It is a fundamental layer underlying the higher level functions in a network. Due to large variety of available hardware technologies with widely varying characteristics, this is perhaps the most complex layer in the OSI architecture.</a:t>
            </a:r>
            <a:endParaRPr lang="en-US" altLang="en-US" sz="2000" b="1" dirty="0"/>
          </a:p>
          <a:p>
            <a:pPr lvl="1" eaLnBrk="1" hangingPunct="1"/>
            <a:r>
              <a:rPr lang="en-US" altLang="en-US" sz="2000" b="1" dirty="0"/>
              <a:t>Physical characteristics of interface and medium: </a:t>
            </a:r>
          </a:p>
          <a:p>
            <a:pPr marL="857250" lvl="2" indent="0">
              <a:buNone/>
            </a:pPr>
            <a:r>
              <a:rPr lang="en-US" altLang="en-US" sz="1600" b="1" dirty="0"/>
              <a:t>pin assignment, connector, cables</a:t>
            </a:r>
          </a:p>
          <a:p>
            <a:pPr lvl="1" eaLnBrk="1" hangingPunct="1"/>
            <a:r>
              <a:rPr lang="en-US" altLang="en-US" sz="2000" b="1" dirty="0"/>
              <a:t>Representation of bits: encoding </a:t>
            </a:r>
          </a:p>
          <a:p>
            <a:pPr lvl="1" eaLnBrk="1" hangingPunct="1"/>
            <a:r>
              <a:rPr lang="en-US" altLang="en-US" sz="2000" b="1" dirty="0"/>
              <a:t>Data rate</a:t>
            </a:r>
          </a:p>
          <a:p>
            <a:pPr lvl="1" eaLnBrk="1" hangingPunct="1"/>
            <a:r>
              <a:rPr lang="en-US" altLang="en-US" sz="2000" b="1" dirty="0"/>
              <a:t>Synchronization of bits</a:t>
            </a:r>
          </a:p>
          <a:p>
            <a:pPr lvl="1" eaLnBrk="1" hangingPunct="1"/>
            <a:r>
              <a:rPr lang="en-US" altLang="en-US" sz="2000" b="1" dirty="0"/>
              <a:t>Line configuration: point-to-point, multipoint</a:t>
            </a:r>
          </a:p>
          <a:p>
            <a:pPr lvl="1" eaLnBrk="1" hangingPunct="1"/>
            <a:r>
              <a:rPr lang="en-US" altLang="en-US" sz="2000" b="1" dirty="0"/>
              <a:t>Physical topology</a:t>
            </a:r>
          </a:p>
          <a:p>
            <a:pPr lvl="1" eaLnBrk="1" hangingPunct="1"/>
            <a:r>
              <a:rPr lang="en-US" altLang="en-US" sz="2000" b="1" dirty="0"/>
              <a:t>Transmission mode: simplex, half-duplex, full-duplex</a:t>
            </a:r>
          </a:p>
        </p:txBody>
      </p:sp>
      <p:sp>
        <p:nvSpPr>
          <p:cNvPr id="6" name="Date Placeholder 5"/>
          <p:cNvSpPr>
            <a:spLocks noGrp="1"/>
          </p:cNvSpPr>
          <p:nvPr>
            <p:ph type="dt" sz="half" idx="10"/>
          </p:nvPr>
        </p:nvSpPr>
        <p:spPr/>
        <p:txBody>
          <a:bodyPr/>
          <a:lstStyle/>
          <a:p>
            <a:pPr>
              <a:defRPr/>
            </a:pPr>
            <a:fld id="{5535E7FF-41F5-438F-8364-8C901A9A09A9}" type="datetime1">
              <a:rPr lang="en-US" smtClean="0"/>
              <a:pPr>
                <a:defRPr/>
              </a:pPr>
              <a:t>2/28/2024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53</a:t>
            </a:fld>
            <a:endParaRPr lang="en-US" altLang="en-US"/>
          </a:p>
        </p:txBody>
      </p:sp>
    </p:spTree>
  </p:cSld>
  <p:clrMapOvr>
    <a:masterClrMapping/>
  </p:clrMapOvr>
  <p:transition spd="med">
    <p:pull/>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7"/>
          <p:cNvSpPr>
            <a:spLocks noGrp="1"/>
          </p:cNvSpPr>
          <p:nvPr>
            <p:ph type="title"/>
          </p:nvPr>
        </p:nvSpPr>
        <p:spPr>
          <a:xfrm>
            <a:off x="2019300" y="0"/>
            <a:ext cx="8229600" cy="1143000"/>
          </a:xfrm>
        </p:spPr>
        <p:txBody>
          <a:bodyPr/>
          <a:lstStyle/>
          <a:p>
            <a:pPr eaLnBrk="1" hangingPunct="1"/>
            <a:r>
              <a:rPr lang="en-US" altLang="en-US" b="1">
                <a:solidFill>
                  <a:srgbClr val="0000FF"/>
                </a:solidFill>
              </a:rPr>
              <a:t>Physical Layer</a:t>
            </a:r>
          </a:p>
        </p:txBody>
      </p:sp>
      <p:sp>
        <p:nvSpPr>
          <p:cNvPr id="43011" name="Text Placeholder 8"/>
          <p:cNvSpPr>
            <a:spLocks noGrp="1"/>
          </p:cNvSpPr>
          <p:nvPr>
            <p:ph idx="1"/>
          </p:nvPr>
        </p:nvSpPr>
        <p:spPr>
          <a:xfrm>
            <a:off x="1905000" y="1143000"/>
            <a:ext cx="8763000" cy="4351338"/>
          </a:xfrm>
        </p:spPr>
        <p:txBody>
          <a:bodyPr/>
          <a:lstStyle/>
          <a:p>
            <a:pPr algn="just"/>
            <a:r>
              <a:rPr lang="en-US" altLang="en-US" sz="2400"/>
              <a:t>Cabling Protocols (crossover, 100BaseT &amp; more)</a:t>
            </a:r>
          </a:p>
          <a:p>
            <a:pPr algn="just"/>
            <a:r>
              <a:rPr lang="en-US" altLang="en-US" sz="2400"/>
              <a:t>802.3 Ethernet</a:t>
            </a:r>
          </a:p>
          <a:p>
            <a:pPr algn="just"/>
            <a:r>
              <a:rPr lang="en-US" altLang="en-US" sz="2400"/>
              <a:t>802.11 Wireless Used, </a:t>
            </a:r>
          </a:p>
          <a:p>
            <a:pPr algn="just"/>
            <a:r>
              <a:rPr lang="en-US" altLang="en-US" sz="2400"/>
              <a:t>USB, </a:t>
            </a:r>
          </a:p>
          <a:p>
            <a:pPr algn="just"/>
            <a:r>
              <a:rPr lang="en-US" altLang="en-US" sz="2400"/>
              <a:t>Bluetooth</a:t>
            </a:r>
          </a:p>
          <a:p>
            <a:pPr algn="just"/>
            <a:r>
              <a:rPr lang="en-US" altLang="en-US" sz="2400"/>
              <a:t>ADSL (Asymmetric digital subscriber line)</a:t>
            </a:r>
          </a:p>
          <a:p>
            <a:pPr algn="just"/>
            <a:r>
              <a:rPr lang="en-US" altLang="en-US" sz="2400"/>
              <a:t>ISDN (Integrated Services Digital Network)</a:t>
            </a:r>
          </a:p>
          <a:p>
            <a:pPr algn="just"/>
            <a:r>
              <a:rPr lang="en-US" altLang="en-US" sz="2400"/>
              <a:t>SONET (Synchronous Optical NETworking)</a:t>
            </a:r>
          </a:p>
        </p:txBody>
      </p:sp>
      <p:sp>
        <p:nvSpPr>
          <p:cNvPr id="6" name="Date Placeholder 5"/>
          <p:cNvSpPr>
            <a:spLocks noGrp="1"/>
          </p:cNvSpPr>
          <p:nvPr>
            <p:ph type="dt" sz="half" idx="10"/>
          </p:nvPr>
        </p:nvSpPr>
        <p:spPr/>
        <p:txBody>
          <a:bodyPr/>
          <a:lstStyle/>
          <a:p>
            <a:pPr>
              <a:defRPr/>
            </a:pPr>
            <a:fld id="{826DAA04-9023-4A82-B193-F1A8DBDA4F31}" type="datetime1">
              <a:rPr lang="en-US" smtClean="0"/>
              <a:pPr>
                <a:defRPr/>
              </a:pPr>
              <a:t>2/28/2024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54</a:t>
            </a:fld>
            <a:endParaRPr lang="en-US" altLang="en-US"/>
          </a:p>
        </p:txBody>
      </p:sp>
    </p:spTree>
  </p:cSld>
  <p:clrMapOvr>
    <a:masterClrMapping/>
  </p:clrMapOvr>
  <p:transition spd="med">
    <p:pull/>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7"/>
          <p:cNvSpPr>
            <a:spLocks noGrp="1"/>
          </p:cNvSpPr>
          <p:nvPr>
            <p:ph type="title"/>
          </p:nvPr>
        </p:nvSpPr>
        <p:spPr>
          <a:xfrm>
            <a:off x="2019300" y="-115888"/>
            <a:ext cx="8229600" cy="1143001"/>
          </a:xfrm>
        </p:spPr>
        <p:txBody>
          <a:bodyPr/>
          <a:lstStyle/>
          <a:p>
            <a:pPr eaLnBrk="1" hangingPunct="1"/>
            <a:r>
              <a:rPr lang="en-US" altLang="en-US" b="1">
                <a:solidFill>
                  <a:srgbClr val="0000FF"/>
                </a:solidFill>
              </a:rPr>
              <a:t>Data Link Layer</a:t>
            </a:r>
          </a:p>
        </p:txBody>
      </p:sp>
      <p:sp>
        <p:nvSpPr>
          <p:cNvPr id="45059" name="Text Placeholder 8"/>
          <p:cNvSpPr>
            <a:spLocks noGrp="1"/>
          </p:cNvSpPr>
          <p:nvPr>
            <p:ph idx="1"/>
          </p:nvPr>
        </p:nvSpPr>
        <p:spPr>
          <a:xfrm>
            <a:off x="1676400" y="1295401"/>
            <a:ext cx="8229600" cy="4525963"/>
          </a:xfrm>
        </p:spPr>
        <p:txBody>
          <a:bodyPr/>
          <a:lstStyle/>
          <a:p>
            <a:pPr eaLnBrk="1" hangingPunct="1"/>
            <a:r>
              <a:rPr lang="en-US" altLang="en-US"/>
              <a:t>The data link layer is responsible for moving frames from one hop (node) to the next.</a:t>
            </a:r>
          </a:p>
          <a:p>
            <a:pPr lvl="1" eaLnBrk="1" hangingPunct="1"/>
            <a:endParaRPr lang="en-US" altLang="en-US" sz="3200"/>
          </a:p>
        </p:txBody>
      </p:sp>
      <p:graphicFrame>
        <p:nvGraphicFramePr>
          <p:cNvPr id="3" name="Table 2"/>
          <p:cNvGraphicFramePr>
            <a:graphicFrameLocks noGrp="1"/>
          </p:cNvGraphicFramePr>
          <p:nvPr/>
        </p:nvGraphicFramePr>
        <p:xfrm>
          <a:off x="6096000" y="2590801"/>
          <a:ext cx="4419600" cy="2994025"/>
        </p:xfrm>
        <a:graphic>
          <a:graphicData uri="http://schemas.openxmlformats.org/drawingml/2006/table">
            <a:tbl>
              <a:tblPr firstRow="1" bandRow="1">
                <a:tableStyleId>{5C22544A-7EE6-4342-B048-85BDC9FD1C3A}</a:tableStyleId>
              </a:tblPr>
              <a:tblGrid>
                <a:gridCol w="4419600">
                  <a:extLst>
                    <a:ext uri="{9D8B030D-6E8A-4147-A177-3AD203B41FA5}">
                      <a16:colId xmlns:a16="http://schemas.microsoft.com/office/drawing/2014/main" val="20000"/>
                    </a:ext>
                  </a:extLst>
                </a:gridCol>
              </a:tblGrid>
              <a:tr h="365750">
                <a:tc>
                  <a:txBody>
                    <a:bodyPr/>
                    <a:lstStyle/>
                    <a:p>
                      <a:r>
                        <a:rPr lang="en-US" sz="1800" dirty="0"/>
                        <a:t>PROTOCOLS USED</a:t>
                      </a:r>
                    </a:p>
                  </a:txBody>
                  <a:tcPr marL="91452" marR="91452" marT="45715" marB="45715"/>
                </a:tc>
                <a:extLst>
                  <a:ext uri="{0D108BD9-81ED-4DB2-BD59-A6C34878D82A}">
                    <a16:rowId xmlns:a16="http://schemas.microsoft.com/office/drawing/2014/main" val="10000"/>
                  </a:ext>
                </a:extLst>
              </a:tr>
              <a:tr h="2628275">
                <a:tc>
                  <a:txBody>
                    <a:bodyPr/>
                    <a:lstStyle/>
                    <a:p>
                      <a:pPr marL="285750" indent="-285750" algn="just">
                        <a:buFont typeface="Arial" panose="020B0604020202020204" pitchFamily="34" charset="0"/>
                        <a:buChar char="•"/>
                      </a:pPr>
                      <a:r>
                        <a:rPr lang="en-US" sz="2000" dirty="0">
                          <a:latin typeface="+mn-lt"/>
                        </a:rPr>
                        <a:t>LLC (Logical Link Control),</a:t>
                      </a:r>
                    </a:p>
                    <a:p>
                      <a:pPr marL="285750" indent="-285750" algn="just">
                        <a:buFont typeface="Arial" panose="020B0604020202020204" pitchFamily="34" charset="0"/>
                        <a:buChar char="•"/>
                      </a:pPr>
                      <a:r>
                        <a:rPr lang="en-US" sz="2000" dirty="0">
                          <a:latin typeface="+mn-lt"/>
                        </a:rPr>
                        <a:t>MAC(Media Access Control), </a:t>
                      </a:r>
                    </a:p>
                    <a:p>
                      <a:pPr marL="285750" indent="-285750" algn="just">
                        <a:buFont typeface="Arial" panose="020B0604020202020204" pitchFamily="34" charset="0"/>
                        <a:buChar char="•"/>
                      </a:pPr>
                      <a:r>
                        <a:rPr lang="en-US" sz="2000" dirty="0">
                          <a:latin typeface="+mn-lt"/>
                        </a:rPr>
                        <a:t>ATM, </a:t>
                      </a:r>
                    </a:p>
                    <a:p>
                      <a:pPr marL="285750" indent="-285750" algn="just">
                        <a:buFont typeface="Arial" panose="020B0604020202020204" pitchFamily="34" charset="0"/>
                        <a:buChar char="•"/>
                      </a:pPr>
                      <a:r>
                        <a:rPr lang="en-US" sz="2000" dirty="0">
                          <a:latin typeface="+mn-lt"/>
                        </a:rPr>
                        <a:t>Frame Relay, </a:t>
                      </a:r>
                    </a:p>
                    <a:p>
                      <a:pPr marL="285750" indent="-285750" algn="just">
                        <a:buFont typeface="Arial" panose="020B0604020202020204" pitchFamily="34" charset="0"/>
                        <a:buChar char="•"/>
                      </a:pPr>
                      <a:r>
                        <a:rPr lang="en-US" sz="2000" dirty="0">
                          <a:latin typeface="+mn-lt"/>
                        </a:rPr>
                        <a:t>Token Ring,</a:t>
                      </a:r>
                      <a:r>
                        <a:rPr lang="it-IT" sz="1800" dirty="0">
                          <a:latin typeface="+mn-lt"/>
                        </a:rPr>
                        <a:t> </a:t>
                      </a:r>
                    </a:p>
                    <a:p>
                      <a:pPr marL="285750" indent="-285750" algn="just">
                        <a:buFont typeface="Arial" panose="020B0604020202020204" pitchFamily="34" charset="0"/>
                        <a:buChar char="•"/>
                      </a:pPr>
                      <a:r>
                        <a:rPr lang="it-IT" sz="2000" dirty="0">
                          <a:latin typeface="+mn-lt"/>
                        </a:rPr>
                        <a:t>FDDI</a:t>
                      </a:r>
                      <a:r>
                        <a:rPr lang="it-IT" sz="1800" dirty="0">
                          <a:latin typeface="+mn-lt"/>
                        </a:rPr>
                        <a:t> (Fiber Distributed Data Interface)</a:t>
                      </a:r>
                      <a:r>
                        <a:rPr lang="en-US" sz="2000" dirty="0">
                          <a:latin typeface="+mn-lt"/>
                        </a:rPr>
                        <a:t> </a:t>
                      </a:r>
                    </a:p>
                    <a:p>
                      <a:pPr lvl="1" algn="just"/>
                      <a:r>
                        <a:rPr lang="en-US" sz="2000" dirty="0">
                          <a:latin typeface="+mn-lt"/>
                        </a:rPr>
                        <a:t>                              </a:t>
                      </a:r>
                    </a:p>
                    <a:p>
                      <a:pPr lvl="1" algn="just"/>
                      <a:r>
                        <a:rPr lang="en-US" sz="2000" dirty="0">
                          <a:latin typeface="+mn-lt"/>
                        </a:rPr>
                        <a:t>                                          and more…</a:t>
                      </a:r>
                    </a:p>
                  </a:txBody>
                  <a:tcPr marL="91452" marR="91452" marT="45715" marB="45715"/>
                </a:tc>
                <a:extLst>
                  <a:ext uri="{0D108BD9-81ED-4DB2-BD59-A6C34878D82A}">
                    <a16:rowId xmlns:a16="http://schemas.microsoft.com/office/drawing/2014/main" val="10001"/>
                  </a:ext>
                </a:extLst>
              </a:tr>
            </a:tbl>
          </a:graphicData>
        </a:graphic>
      </p:graphicFrame>
      <p:graphicFrame>
        <p:nvGraphicFramePr>
          <p:cNvPr id="7" name="Table 6"/>
          <p:cNvGraphicFramePr>
            <a:graphicFrameLocks noGrp="1"/>
          </p:cNvGraphicFramePr>
          <p:nvPr/>
        </p:nvGraphicFramePr>
        <p:xfrm>
          <a:off x="1776414" y="2590800"/>
          <a:ext cx="4129087" cy="2773448"/>
        </p:xfrm>
        <a:graphic>
          <a:graphicData uri="http://schemas.openxmlformats.org/drawingml/2006/table">
            <a:tbl>
              <a:tblPr firstRow="1" bandRow="1">
                <a:tableStyleId>{5C22544A-7EE6-4342-B048-85BDC9FD1C3A}</a:tableStyleId>
              </a:tblPr>
              <a:tblGrid>
                <a:gridCol w="4129087">
                  <a:extLst>
                    <a:ext uri="{9D8B030D-6E8A-4147-A177-3AD203B41FA5}">
                      <a16:colId xmlns:a16="http://schemas.microsoft.com/office/drawing/2014/main" val="20000"/>
                    </a:ext>
                  </a:extLst>
                </a:gridCol>
              </a:tblGrid>
              <a:tr h="365636">
                <a:tc>
                  <a:txBody>
                    <a:bodyPr/>
                    <a:lstStyle/>
                    <a:p>
                      <a:r>
                        <a:rPr lang="en-US" sz="1800" dirty="0"/>
                        <a:t>MAIN FUCTIONS:</a:t>
                      </a:r>
                    </a:p>
                  </a:txBody>
                  <a:tcPr marL="91452" marR="91452" marT="45662" marB="45662"/>
                </a:tc>
                <a:extLst>
                  <a:ext uri="{0D108BD9-81ED-4DB2-BD59-A6C34878D82A}">
                    <a16:rowId xmlns:a16="http://schemas.microsoft.com/office/drawing/2014/main" val="10000"/>
                  </a:ext>
                </a:extLst>
              </a:tr>
              <a:tr h="2407727">
                <a:tc>
                  <a:txBody>
                    <a:bodyPr/>
                    <a:lstStyle/>
                    <a:p>
                      <a:pPr marL="914400" lvl="1" indent="-457200" eaLnBrk="1" hangingPunct="1">
                        <a:buFont typeface="Arial" panose="020B0604020202020204" pitchFamily="34" charset="0"/>
                        <a:buChar char="•"/>
                      </a:pPr>
                      <a:r>
                        <a:rPr lang="en-US" altLang="en-US" sz="2400" dirty="0"/>
                        <a:t>Framing</a:t>
                      </a:r>
                    </a:p>
                    <a:p>
                      <a:pPr marL="914400" lvl="1" indent="-457200" eaLnBrk="1" hangingPunct="1">
                        <a:buFont typeface="Arial" panose="020B0604020202020204" pitchFamily="34" charset="0"/>
                        <a:buChar char="•"/>
                      </a:pPr>
                      <a:r>
                        <a:rPr lang="en-US" altLang="en-US" sz="2400" dirty="0"/>
                        <a:t>Physical addressing</a:t>
                      </a:r>
                    </a:p>
                    <a:p>
                      <a:pPr marL="914400" lvl="1" indent="-457200" eaLnBrk="1" hangingPunct="1">
                        <a:buFont typeface="Arial" panose="020B0604020202020204" pitchFamily="34" charset="0"/>
                        <a:buChar char="•"/>
                      </a:pPr>
                      <a:r>
                        <a:rPr lang="en-US" altLang="en-US" sz="2400" dirty="0"/>
                        <a:t>Flow control</a:t>
                      </a:r>
                    </a:p>
                    <a:p>
                      <a:pPr marL="914400" lvl="1" indent="-457200" eaLnBrk="1" hangingPunct="1">
                        <a:buFont typeface="Arial" panose="020B0604020202020204" pitchFamily="34" charset="0"/>
                        <a:buChar char="•"/>
                      </a:pPr>
                      <a:r>
                        <a:rPr lang="en-US" altLang="en-US" sz="2400" dirty="0"/>
                        <a:t>Error control</a:t>
                      </a:r>
                    </a:p>
                    <a:p>
                      <a:pPr marL="914400" lvl="1" indent="-457200" eaLnBrk="1" hangingPunct="1">
                        <a:buFont typeface="Arial" panose="020B0604020202020204" pitchFamily="34" charset="0"/>
                        <a:buChar char="•"/>
                      </a:pPr>
                      <a:r>
                        <a:rPr lang="en-US" altLang="en-US" sz="2400" dirty="0"/>
                        <a:t>Access control</a:t>
                      </a:r>
                    </a:p>
                    <a:p>
                      <a:pPr lvl="1" eaLnBrk="1" hangingPunct="1"/>
                      <a:endParaRPr lang="en-US" altLang="en-US" sz="3200" dirty="0"/>
                    </a:p>
                  </a:txBody>
                  <a:tcPr marL="91452" marR="91452" marT="45662" marB="45662"/>
                </a:tc>
                <a:extLst>
                  <a:ext uri="{0D108BD9-81ED-4DB2-BD59-A6C34878D82A}">
                    <a16:rowId xmlns:a16="http://schemas.microsoft.com/office/drawing/2014/main" val="10001"/>
                  </a:ext>
                </a:extLst>
              </a:tr>
            </a:tbl>
          </a:graphicData>
        </a:graphic>
      </p:graphicFrame>
      <p:sp>
        <p:nvSpPr>
          <p:cNvPr id="8" name="Date Placeholder 7"/>
          <p:cNvSpPr>
            <a:spLocks noGrp="1"/>
          </p:cNvSpPr>
          <p:nvPr>
            <p:ph type="dt" sz="half" idx="10"/>
          </p:nvPr>
        </p:nvSpPr>
        <p:spPr/>
        <p:txBody>
          <a:bodyPr/>
          <a:lstStyle/>
          <a:p>
            <a:pPr>
              <a:defRPr/>
            </a:pPr>
            <a:fld id="{FC958CF6-FC37-4867-8481-820B52673DEA}" type="datetime1">
              <a:rPr lang="en-US" smtClean="0"/>
              <a:pPr>
                <a:defRPr/>
              </a:pPr>
              <a:t>2/28/2024</a:t>
            </a:fld>
            <a:endParaRPr lang="en-US"/>
          </a:p>
        </p:txBody>
      </p:sp>
      <p:sp>
        <p:nvSpPr>
          <p:cNvPr id="9" name="Slide Number Placeholder 8"/>
          <p:cNvSpPr>
            <a:spLocks noGrp="1"/>
          </p:cNvSpPr>
          <p:nvPr>
            <p:ph type="sldNum" sz="quarter" idx="12"/>
          </p:nvPr>
        </p:nvSpPr>
        <p:spPr/>
        <p:txBody>
          <a:bodyPr/>
          <a:lstStyle/>
          <a:p>
            <a:fld id="{6876EFF4-C03D-4CCD-A348-A83D22CFB359}" type="slidenum">
              <a:rPr lang="en-US" altLang="en-US" smtClean="0"/>
              <a:pPr/>
              <a:t>55</a:t>
            </a:fld>
            <a:endParaRPr lang="en-US" altLang="en-US"/>
          </a:p>
        </p:txBody>
      </p:sp>
    </p:spTree>
  </p:cSld>
  <p:clrMapOvr>
    <a:masterClrMapping/>
  </p:clrMapOvr>
  <p:transition spd="med">
    <p:pull/>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7"/>
          <p:cNvSpPr>
            <a:spLocks noGrp="1"/>
          </p:cNvSpPr>
          <p:nvPr>
            <p:ph type="title"/>
          </p:nvPr>
        </p:nvSpPr>
        <p:spPr/>
        <p:txBody>
          <a:bodyPr/>
          <a:lstStyle/>
          <a:p>
            <a:pPr eaLnBrk="1" hangingPunct="1"/>
            <a:r>
              <a:rPr lang="en-US" altLang="en-US">
                <a:solidFill>
                  <a:srgbClr val="0000FF"/>
                </a:solidFill>
              </a:rPr>
              <a:t>Hop-to-hop Delivery</a:t>
            </a:r>
          </a:p>
        </p:txBody>
      </p:sp>
      <p:sp>
        <p:nvSpPr>
          <p:cNvPr id="47107" name="Slide Number Placeholder 1"/>
          <p:cNvSpPr>
            <a:spLocks noGrp="1" noChangeArrowheads="1"/>
          </p:cNvSpPr>
          <p:nvPr>
            <p:ph type="sldNum" sz="quarter" idx="12"/>
          </p:nvPr>
        </p:nvSpPr>
        <p:spPr bwMode="auto">
          <a:noFill/>
          <a:ln>
            <a:miter lim="800000"/>
            <a:headEnd/>
            <a:tailEnd/>
          </a:ln>
        </p:spPr>
        <p:txBody>
          <a:bodyPr/>
          <a:lstStyle/>
          <a:p>
            <a:r>
              <a:rPr lang="en-US" altLang="en-US" b="1">
                <a:solidFill>
                  <a:srgbClr val="B5A788"/>
                </a:solidFill>
                <a:latin typeface="Times New Roman" pitchFamily="18" charset="0"/>
              </a:rPr>
              <a:t>2.</a:t>
            </a:r>
            <a:fld id="{2A1C5609-261C-4C5C-B43B-AE295E8A2767}" type="slidenum">
              <a:rPr lang="en-US" altLang="en-US" b="1">
                <a:solidFill>
                  <a:srgbClr val="B5A788"/>
                </a:solidFill>
                <a:latin typeface="Times New Roman" pitchFamily="18" charset="0"/>
              </a:rPr>
              <a:pPr/>
              <a:t>56</a:t>
            </a:fld>
            <a:endParaRPr lang="en-US" altLang="en-US" b="1">
              <a:solidFill>
                <a:srgbClr val="B5A788"/>
              </a:solidFill>
              <a:latin typeface="Times New Roman" pitchFamily="18" charset="0"/>
            </a:endParaRPr>
          </a:p>
        </p:txBody>
      </p:sp>
      <p:pic>
        <p:nvPicPr>
          <p:cNvPr id="47108" name="Picture 6"/>
          <p:cNvPicPr>
            <a:picLocks noChangeAspect="1" noChangeArrowheads="1"/>
          </p:cNvPicPr>
          <p:nvPr/>
        </p:nvPicPr>
        <p:blipFill>
          <a:blip r:embed="rId3"/>
          <a:srcRect/>
          <a:stretch>
            <a:fillRect/>
          </a:stretch>
        </p:blipFill>
        <p:spPr bwMode="auto">
          <a:xfrm>
            <a:off x="3200400" y="1371600"/>
            <a:ext cx="6216650" cy="4579938"/>
          </a:xfrm>
          <a:prstGeom prst="rect">
            <a:avLst/>
          </a:prstGeom>
          <a:noFill/>
          <a:ln w="9525">
            <a:noFill/>
            <a:miter lim="800000"/>
            <a:headEnd/>
            <a:tailEnd/>
          </a:ln>
        </p:spPr>
      </p:pic>
      <p:sp>
        <p:nvSpPr>
          <p:cNvPr id="7" name="Date Placeholder 6"/>
          <p:cNvSpPr>
            <a:spLocks noGrp="1"/>
          </p:cNvSpPr>
          <p:nvPr>
            <p:ph type="dt" sz="half" idx="10"/>
          </p:nvPr>
        </p:nvSpPr>
        <p:spPr/>
        <p:txBody>
          <a:bodyPr/>
          <a:lstStyle/>
          <a:p>
            <a:pPr>
              <a:defRPr/>
            </a:pPr>
            <a:fld id="{1A53B38A-3171-4110-ADA6-BDBCB95853E1}" type="datetime1">
              <a:rPr lang="en-US" smtClean="0"/>
              <a:pPr>
                <a:defRPr/>
              </a:pPr>
              <a:t>2/28/2024</a:t>
            </a:fld>
            <a:endParaRPr lang="en-US"/>
          </a:p>
        </p:txBody>
      </p:sp>
    </p:spTree>
  </p:cSld>
  <p:clrMapOvr>
    <a:masterClrMapping/>
  </p:clrMapOvr>
  <p:transition spd="med">
    <p:pull/>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7"/>
          <p:cNvSpPr>
            <a:spLocks noGrp="1"/>
          </p:cNvSpPr>
          <p:nvPr>
            <p:ph type="title"/>
          </p:nvPr>
        </p:nvSpPr>
        <p:spPr>
          <a:xfrm>
            <a:off x="1981200" y="-11113"/>
            <a:ext cx="8229600" cy="1143001"/>
          </a:xfrm>
        </p:spPr>
        <p:txBody>
          <a:bodyPr/>
          <a:lstStyle/>
          <a:p>
            <a:pPr eaLnBrk="1" hangingPunct="1"/>
            <a:r>
              <a:rPr lang="en-US" altLang="en-US">
                <a:solidFill>
                  <a:srgbClr val="0000FF"/>
                </a:solidFill>
              </a:rPr>
              <a:t>Network Layer</a:t>
            </a:r>
          </a:p>
        </p:txBody>
      </p:sp>
      <p:sp>
        <p:nvSpPr>
          <p:cNvPr id="49155" name="Text Placeholder 8"/>
          <p:cNvSpPr>
            <a:spLocks noGrp="1"/>
          </p:cNvSpPr>
          <p:nvPr>
            <p:ph idx="1"/>
          </p:nvPr>
        </p:nvSpPr>
        <p:spPr>
          <a:xfrm>
            <a:off x="2012950" y="1158876"/>
            <a:ext cx="8229600" cy="4525963"/>
          </a:xfrm>
        </p:spPr>
        <p:txBody>
          <a:bodyPr/>
          <a:lstStyle/>
          <a:p>
            <a:pPr algn="just"/>
            <a:r>
              <a:rPr lang="en-US" altLang="en-US" sz="2000"/>
              <a:t>Main function of Network Layer is to move packets from source to destination in an efficient manner (called </a:t>
            </a:r>
            <a:r>
              <a:rPr lang="en-US" altLang="en-US" sz="2000" b="1" i="1"/>
              <a:t>routing</a:t>
            </a:r>
            <a:r>
              <a:rPr lang="en-US" altLang="en-US" sz="2000"/>
              <a:t>), e.g., along the shortest path, and to provide internetworking of different</a:t>
            </a:r>
          </a:p>
          <a:p>
            <a:pPr algn="just"/>
            <a:r>
              <a:rPr lang="en-US" altLang="en-US" sz="2000" b="1"/>
              <a:t>network types </a:t>
            </a:r>
            <a:r>
              <a:rPr lang="en-US" altLang="en-US" sz="2000"/>
              <a:t>(a key service is address resolution across different networks or network layers).</a:t>
            </a:r>
            <a:endParaRPr lang="en-US" altLang="en-US" sz="1600"/>
          </a:p>
        </p:txBody>
      </p:sp>
      <p:graphicFrame>
        <p:nvGraphicFramePr>
          <p:cNvPr id="2" name="Table 1"/>
          <p:cNvGraphicFramePr>
            <a:graphicFrameLocks noGrp="1"/>
          </p:cNvGraphicFramePr>
          <p:nvPr/>
        </p:nvGraphicFramePr>
        <p:xfrm>
          <a:off x="5407025" y="2776539"/>
          <a:ext cx="5029200" cy="3425825"/>
        </p:xfrm>
        <a:graphic>
          <a:graphicData uri="http://schemas.openxmlformats.org/drawingml/2006/table">
            <a:tbl>
              <a:tblPr firstRow="1" bandRow="1">
                <a:tableStyleId>{5C22544A-7EE6-4342-B048-85BDC9FD1C3A}</a:tableStyleId>
              </a:tblPr>
              <a:tblGrid>
                <a:gridCol w="5029200">
                  <a:extLst>
                    <a:ext uri="{9D8B030D-6E8A-4147-A177-3AD203B41FA5}">
                      <a16:colId xmlns:a16="http://schemas.microsoft.com/office/drawing/2014/main" val="20000"/>
                    </a:ext>
                  </a:extLst>
                </a:gridCol>
              </a:tblGrid>
              <a:tr h="365740">
                <a:tc>
                  <a:txBody>
                    <a:bodyPr/>
                    <a:lstStyle/>
                    <a:p>
                      <a:r>
                        <a:rPr lang="en-US" sz="1800" dirty="0"/>
                        <a:t>PROTOCOLS USED</a:t>
                      </a:r>
                    </a:p>
                  </a:txBody>
                  <a:tcPr marT="45708" marB="45708"/>
                </a:tc>
                <a:extLst>
                  <a:ext uri="{0D108BD9-81ED-4DB2-BD59-A6C34878D82A}">
                    <a16:rowId xmlns:a16="http://schemas.microsoft.com/office/drawing/2014/main" val="10000"/>
                  </a:ext>
                </a:extLst>
              </a:tr>
              <a:tr h="3060085">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dirty="0"/>
                        <a:t>IPv4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dirty="0"/>
                        <a:t>IPv6</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dirty="0"/>
                        <a:t>ICMP</a:t>
                      </a:r>
                      <a:r>
                        <a:rPr lang="en-US" sz="2000" dirty="0"/>
                        <a:t> (</a:t>
                      </a:r>
                      <a:r>
                        <a:rPr lang="en-US" sz="1800" b="0" i="0" kern="1200" dirty="0">
                          <a:solidFill>
                            <a:schemeClr val="tx1"/>
                          </a:solidFill>
                          <a:effectLst/>
                          <a:latin typeface="+mn-lt"/>
                          <a:ea typeface="+mn-ea"/>
                          <a:cs typeface="+mn-cs"/>
                        </a:rPr>
                        <a:t>Internet Control Message Protocol)</a:t>
                      </a:r>
                      <a:endParaRPr lang="en-US" sz="2000" dirty="0"/>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dirty="0"/>
                        <a:t>IGMP</a:t>
                      </a:r>
                      <a:r>
                        <a:rPr lang="en-US" sz="2000" dirty="0"/>
                        <a:t> (</a:t>
                      </a:r>
                      <a:r>
                        <a:rPr lang="en-US" sz="1800" b="0" i="0" kern="1200" dirty="0">
                          <a:solidFill>
                            <a:schemeClr val="tx1"/>
                          </a:solidFill>
                          <a:effectLst/>
                          <a:latin typeface="+mn-lt"/>
                          <a:ea typeface="+mn-ea"/>
                          <a:cs typeface="+mn-cs"/>
                        </a:rPr>
                        <a:t>Internet Group Management Protocol)</a:t>
                      </a:r>
                      <a:endParaRPr lang="en-US" sz="2400" b="0" i="0" kern="1200" dirty="0">
                        <a:solidFill>
                          <a:schemeClr val="tx1"/>
                        </a:solidFill>
                        <a:effectLst/>
                        <a:latin typeface="+mn-l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i="0" kern="1200" dirty="0">
                          <a:solidFill>
                            <a:schemeClr val="tx1"/>
                          </a:solidFill>
                          <a:effectLst/>
                          <a:latin typeface="+mn-lt"/>
                          <a:ea typeface="+mn-ea"/>
                          <a:cs typeface="+mn-cs"/>
                        </a:rPr>
                        <a:t>RIP</a:t>
                      </a:r>
                      <a:r>
                        <a:rPr lang="en-US" sz="2400" b="0" i="0" kern="1200" dirty="0">
                          <a:solidFill>
                            <a:schemeClr val="tx1"/>
                          </a:solidFill>
                          <a:effectLst/>
                          <a:latin typeface="+mn-lt"/>
                          <a:ea typeface="+mn-ea"/>
                          <a:cs typeface="+mn-cs"/>
                        </a:rPr>
                        <a:t> </a:t>
                      </a:r>
                      <a:r>
                        <a:rPr lang="en-US" sz="2000" b="0" i="0" kern="1200" dirty="0">
                          <a:solidFill>
                            <a:schemeClr val="tx1"/>
                          </a:solidFill>
                          <a:effectLst/>
                          <a:latin typeface="+mn-lt"/>
                          <a:ea typeface="+mn-ea"/>
                          <a:cs typeface="+mn-cs"/>
                        </a:rPr>
                        <a:t>(Routing Information Protocol)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dirty="0"/>
                        <a:t>ARP</a:t>
                      </a:r>
                      <a:r>
                        <a:rPr lang="en-US" sz="2000" dirty="0"/>
                        <a:t> (</a:t>
                      </a:r>
                      <a:r>
                        <a:rPr lang="en-US" sz="1800" b="0" i="0" kern="1200" dirty="0">
                          <a:solidFill>
                            <a:schemeClr val="tx1"/>
                          </a:solidFill>
                          <a:effectLst/>
                          <a:latin typeface="+mn-lt"/>
                          <a:ea typeface="+mn-ea"/>
                          <a:cs typeface="+mn-cs"/>
                        </a:rPr>
                        <a:t>Address Resolution Protocol)</a:t>
                      </a:r>
                      <a:endParaRPr lang="en-US" sz="2000" dirty="0"/>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dirty="0"/>
                        <a:t>RARP</a:t>
                      </a:r>
                      <a:r>
                        <a:rPr lang="en-US" sz="2000" dirty="0"/>
                        <a:t> </a:t>
                      </a:r>
                      <a:r>
                        <a:rPr lang="en-US" sz="1800" dirty="0"/>
                        <a:t>(Reverse </a:t>
                      </a:r>
                      <a:r>
                        <a:rPr lang="en-US" sz="1800" b="0" i="0" kern="1200" dirty="0">
                          <a:solidFill>
                            <a:schemeClr val="tx1"/>
                          </a:solidFill>
                          <a:effectLst/>
                          <a:latin typeface="+mn-lt"/>
                          <a:ea typeface="+mn-ea"/>
                          <a:cs typeface="+mn-cs"/>
                        </a:rPr>
                        <a:t>Address Resolution Protocol)</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i="0" kern="1200" dirty="0">
                          <a:solidFill>
                            <a:schemeClr val="tx1"/>
                          </a:solidFill>
                          <a:effectLst/>
                          <a:latin typeface="+mn-lt"/>
                          <a:ea typeface="+mn-ea"/>
                          <a:cs typeface="+mn-cs"/>
                        </a:rPr>
                        <a:t>IPX</a:t>
                      </a:r>
                      <a:r>
                        <a:rPr lang="en-US" sz="1800" b="0" i="0" kern="1200" dirty="0">
                          <a:solidFill>
                            <a:schemeClr val="tx1"/>
                          </a:solidFill>
                          <a:effectLst/>
                          <a:latin typeface="+mn-lt"/>
                          <a:ea typeface="+mn-ea"/>
                          <a:cs typeface="+mn-cs"/>
                        </a:rPr>
                        <a:t> (Internetwork Packet Exchange)</a:t>
                      </a:r>
                      <a:endParaRPr lang="en-US" sz="2400" b="0" i="0" kern="1200" dirty="0">
                        <a:solidFill>
                          <a:schemeClr val="tx1"/>
                        </a:solidFill>
                        <a:effectLst/>
                        <a:latin typeface="+mn-l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i="0" kern="1200" dirty="0">
                          <a:solidFill>
                            <a:schemeClr val="tx1"/>
                          </a:solidFill>
                          <a:effectLst/>
                          <a:latin typeface="+mn-lt"/>
                          <a:ea typeface="+mn-ea"/>
                          <a:cs typeface="+mn-cs"/>
                        </a:rPr>
                        <a:t>BGP</a:t>
                      </a:r>
                      <a:r>
                        <a:rPr lang="en-US" sz="1800" b="0" i="0" kern="1200" dirty="0">
                          <a:solidFill>
                            <a:schemeClr val="tx1"/>
                          </a:solidFill>
                          <a:effectLst/>
                          <a:latin typeface="+mn-lt"/>
                          <a:ea typeface="+mn-ea"/>
                          <a:cs typeface="+mn-cs"/>
                        </a:rPr>
                        <a:t>(Border Gateway Protocol)</a:t>
                      </a:r>
                      <a:endParaRPr lang="en-US" sz="1200" dirty="0"/>
                    </a:p>
                  </a:txBody>
                  <a:tcPr marT="45708" marB="45708"/>
                </a:tc>
                <a:extLst>
                  <a:ext uri="{0D108BD9-81ED-4DB2-BD59-A6C34878D82A}">
                    <a16:rowId xmlns:a16="http://schemas.microsoft.com/office/drawing/2014/main" val="10001"/>
                  </a:ext>
                </a:extLst>
              </a:tr>
            </a:tbl>
          </a:graphicData>
        </a:graphic>
      </p:graphicFrame>
      <p:graphicFrame>
        <p:nvGraphicFramePr>
          <p:cNvPr id="7" name="Table 6"/>
          <p:cNvGraphicFramePr>
            <a:graphicFrameLocks noGrp="1"/>
          </p:cNvGraphicFramePr>
          <p:nvPr/>
        </p:nvGraphicFramePr>
        <p:xfrm>
          <a:off x="2133600" y="3421063"/>
          <a:ext cx="3079750" cy="1833562"/>
        </p:xfrm>
        <a:graphic>
          <a:graphicData uri="http://schemas.openxmlformats.org/drawingml/2006/table">
            <a:tbl>
              <a:tblPr firstRow="1" bandRow="1">
                <a:tableStyleId>{5C22544A-7EE6-4342-B048-85BDC9FD1C3A}</a:tableStyleId>
              </a:tblPr>
              <a:tblGrid>
                <a:gridCol w="3079750">
                  <a:extLst>
                    <a:ext uri="{9D8B030D-6E8A-4147-A177-3AD203B41FA5}">
                      <a16:colId xmlns:a16="http://schemas.microsoft.com/office/drawing/2014/main" val="20000"/>
                    </a:ext>
                  </a:extLst>
                </a:gridCol>
              </a:tblGrid>
              <a:tr h="370776">
                <a:tc>
                  <a:txBody>
                    <a:bodyPr/>
                    <a:lstStyle/>
                    <a:p>
                      <a:r>
                        <a:rPr lang="en-US" sz="1800" dirty="0"/>
                        <a:t>MAIN FUNCTIONS</a:t>
                      </a:r>
                    </a:p>
                  </a:txBody>
                  <a:tcPr marT="45712" marB="45712"/>
                </a:tc>
                <a:extLst>
                  <a:ext uri="{0D108BD9-81ED-4DB2-BD59-A6C34878D82A}">
                    <a16:rowId xmlns:a16="http://schemas.microsoft.com/office/drawing/2014/main" val="10000"/>
                  </a:ext>
                </a:extLst>
              </a:tr>
              <a:tr h="1462786">
                <a:tc>
                  <a:txBody>
                    <a:bodyPr/>
                    <a:lstStyle/>
                    <a:p>
                      <a:pPr marL="344488" lvl="1" indent="-284163" eaLnBrk="1" hangingPunct="1">
                        <a:buFont typeface="Arial" panose="020B0604020202020204" pitchFamily="34" charset="0"/>
                        <a:buChar char="•"/>
                      </a:pPr>
                      <a:r>
                        <a:rPr lang="en-US" altLang="en-US" sz="2400" b="1" dirty="0"/>
                        <a:t>Logical addressing </a:t>
                      </a:r>
                      <a:br>
                        <a:rPr lang="en-US" altLang="en-US" sz="2400" b="1" dirty="0"/>
                      </a:br>
                      <a:r>
                        <a:rPr lang="en-US" altLang="en-US" sz="2000" dirty="0"/>
                        <a:t>(IP Addressing)</a:t>
                      </a:r>
                    </a:p>
                    <a:p>
                      <a:pPr marL="344488" lvl="1" indent="-284163" eaLnBrk="1" hangingPunct="1">
                        <a:buFont typeface="Arial" panose="020B0604020202020204" pitchFamily="34" charset="0"/>
                        <a:buChar char="•"/>
                      </a:pPr>
                      <a:r>
                        <a:rPr lang="en-US" altLang="en-US" sz="2400" b="1" dirty="0"/>
                        <a:t>Routing</a:t>
                      </a:r>
                    </a:p>
                    <a:p>
                      <a:endParaRPr lang="en-US" sz="1800" dirty="0"/>
                    </a:p>
                  </a:txBody>
                  <a:tcPr marT="45712" marB="45712"/>
                </a:tc>
                <a:extLst>
                  <a:ext uri="{0D108BD9-81ED-4DB2-BD59-A6C34878D82A}">
                    <a16:rowId xmlns:a16="http://schemas.microsoft.com/office/drawing/2014/main" val="10001"/>
                  </a:ext>
                </a:extLst>
              </a:tr>
            </a:tbl>
          </a:graphicData>
        </a:graphic>
      </p:graphicFrame>
      <p:sp>
        <p:nvSpPr>
          <p:cNvPr id="8" name="Date Placeholder 7"/>
          <p:cNvSpPr>
            <a:spLocks noGrp="1"/>
          </p:cNvSpPr>
          <p:nvPr>
            <p:ph type="dt" sz="half" idx="10"/>
          </p:nvPr>
        </p:nvSpPr>
        <p:spPr/>
        <p:txBody>
          <a:bodyPr/>
          <a:lstStyle/>
          <a:p>
            <a:pPr>
              <a:defRPr/>
            </a:pPr>
            <a:fld id="{BB5FD658-5A2B-42B6-AB1B-CC349BEE4A99}" type="datetime1">
              <a:rPr lang="en-US" smtClean="0"/>
              <a:pPr>
                <a:defRPr/>
              </a:pPr>
              <a:t>2/28/2024</a:t>
            </a:fld>
            <a:endParaRPr lang="en-US"/>
          </a:p>
        </p:txBody>
      </p:sp>
      <p:sp>
        <p:nvSpPr>
          <p:cNvPr id="9" name="Slide Number Placeholder 8"/>
          <p:cNvSpPr>
            <a:spLocks noGrp="1"/>
          </p:cNvSpPr>
          <p:nvPr>
            <p:ph type="sldNum" sz="quarter" idx="12"/>
          </p:nvPr>
        </p:nvSpPr>
        <p:spPr/>
        <p:txBody>
          <a:bodyPr/>
          <a:lstStyle/>
          <a:p>
            <a:fld id="{6876EFF4-C03D-4CCD-A348-A83D22CFB359}" type="slidenum">
              <a:rPr lang="en-US" altLang="en-US" smtClean="0"/>
              <a:pPr/>
              <a:t>57</a:t>
            </a:fld>
            <a:endParaRPr lang="en-US" altLang="en-US"/>
          </a:p>
        </p:txBody>
      </p:sp>
    </p:spTree>
  </p:cSld>
  <p:clrMapOvr>
    <a:masterClrMapping/>
  </p:clrMapOvr>
  <p:transition spd="med">
    <p:pull/>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7"/>
          <p:cNvSpPr>
            <a:spLocks noGrp="1"/>
          </p:cNvSpPr>
          <p:nvPr>
            <p:ph type="title"/>
          </p:nvPr>
        </p:nvSpPr>
        <p:spPr>
          <a:xfrm>
            <a:off x="2019300" y="-52388"/>
            <a:ext cx="8229600" cy="1143001"/>
          </a:xfrm>
        </p:spPr>
        <p:txBody>
          <a:bodyPr/>
          <a:lstStyle/>
          <a:p>
            <a:pPr eaLnBrk="1" hangingPunct="1"/>
            <a:r>
              <a:rPr lang="en-US" altLang="en-US" sz="3600" b="1">
                <a:solidFill>
                  <a:srgbClr val="0000FF"/>
                </a:solidFill>
              </a:rPr>
              <a:t>Source-to-destination delivery</a:t>
            </a:r>
          </a:p>
        </p:txBody>
      </p:sp>
      <p:pic>
        <p:nvPicPr>
          <p:cNvPr id="51203" name="Picture 6"/>
          <p:cNvPicPr>
            <a:picLocks noChangeAspect="1" noChangeArrowheads="1"/>
          </p:cNvPicPr>
          <p:nvPr/>
        </p:nvPicPr>
        <p:blipFill>
          <a:blip r:embed="rId3"/>
          <a:srcRect/>
          <a:stretch>
            <a:fillRect/>
          </a:stretch>
        </p:blipFill>
        <p:spPr bwMode="auto">
          <a:xfrm>
            <a:off x="3505201" y="1090613"/>
            <a:ext cx="5540375" cy="5257800"/>
          </a:xfrm>
          <a:prstGeom prst="rect">
            <a:avLst/>
          </a:prstGeom>
          <a:noFill/>
          <a:ln w="9525">
            <a:noFill/>
            <a:miter lim="800000"/>
            <a:headEnd/>
            <a:tailEnd/>
          </a:ln>
        </p:spPr>
      </p:pic>
      <p:sp>
        <p:nvSpPr>
          <p:cNvPr id="5" name="Date Placeholder 4"/>
          <p:cNvSpPr>
            <a:spLocks noGrp="1"/>
          </p:cNvSpPr>
          <p:nvPr>
            <p:ph type="dt" sz="half" idx="10"/>
          </p:nvPr>
        </p:nvSpPr>
        <p:spPr/>
        <p:txBody>
          <a:bodyPr/>
          <a:lstStyle/>
          <a:p>
            <a:pPr>
              <a:defRPr/>
            </a:pPr>
            <a:fld id="{BD89DC78-11C6-4A8F-8A30-4E6A2C618605}" type="datetime1">
              <a:rPr lang="en-US" smtClean="0"/>
              <a:pPr>
                <a:defRPr/>
              </a:pPr>
              <a:t>2/28/2024</a:t>
            </a:fld>
            <a:endParaRPr lang="en-US"/>
          </a:p>
        </p:txBody>
      </p:sp>
      <p:sp>
        <p:nvSpPr>
          <p:cNvPr id="6" name="Slide Number Placeholder 5"/>
          <p:cNvSpPr>
            <a:spLocks noGrp="1"/>
          </p:cNvSpPr>
          <p:nvPr>
            <p:ph type="sldNum" sz="quarter" idx="12"/>
          </p:nvPr>
        </p:nvSpPr>
        <p:spPr/>
        <p:txBody>
          <a:bodyPr/>
          <a:lstStyle/>
          <a:p>
            <a:fld id="{152C5BE4-7365-4006-912C-E16D50FF3AA0}" type="slidenum">
              <a:rPr lang="en-US" altLang="en-US" smtClean="0"/>
              <a:pPr/>
              <a:t>58</a:t>
            </a:fld>
            <a:endParaRPr lang="en-US" altLang="en-US"/>
          </a:p>
        </p:txBody>
      </p:sp>
    </p:spTree>
  </p:cSld>
  <p:clrMapOvr>
    <a:masterClrMapping/>
  </p:clrMapOvr>
  <p:transition spd="med">
    <p:pull/>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7"/>
          <p:cNvSpPr>
            <a:spLocks noGrp="1"/>
          </p:cNvSpPr>
          <p:nvPr>
            <p:ph type="title"/>
          </p:nvPr>
        </p:nvSpPr>
        <p:spPr>
          <a:xfrm>
            <a:off x="2133600" y="-85725"/>
            <a:ext cx="8229600" cy="1143000"/>
          </a:xfrm>
        </p:spPr>
        <p:txBody>
          <a:bodyPr/>
          <a:lstStyle/>
          <a:p>
            <a:pPr eaLnBrk="1" hangingPunct="1"/>
            <a:r>
              <a:rPr lang="en-US" altLang="en-US" b="1">
                <a:solidFill>
                  <a:srgbClr val="0000FF"/>
                </a:solidFill>
              </a:rPr>
              <a:t>Transport layer</a:t>
            </a:r>
          </a:p>
        </p:txBody>
      </p:sp>
      <p:sp>
        <p:nvSpPr>
          <p:cNvPr id="50179" name="Text Placeholder 10"/>
          <p:cNvSpPr>
            <a:spLocks noGrp="1"/>
          </p:cNvSpPr>
          <p:nvPr>
            <p:ph idx="1"/>
          </p:nvPr>
        </p:nvSpPr>
        <p:spPr>
          <a:xfrm>
            <a:off x="2019300" y="974726"/>
            <a:ext cx="8229600" cy="4525963"/>
          </a:xfrm>
        </p:spPr>
        <p:txBody>
          <a:bodyPr>
            <a:normAutofit lnSpcReduction="10000"/>
          </a:bodyPr>
          <a:lstStyle/>
          <a:p>
            <a:pPr algn="just" eaLnBrk="1" hangingPunct="1">
              <a:defRPr/>
            </a:pPr>
            <a:r>
              <a:rPr lang="en-US" altLang="en-US" sz="2400" dirty="0"/>
              <a:t>The transport layer is responsible for the delivery of a message from one process to another.</a:t>
            </a:r>
          </a:p>
          <a:p>
            <a:pPr lvl="1" algn="just" eaLnBrk="1" hangingPunct="1">
              <a:defRPr/>
            </a:pPr>
            <a:r>
              <a:rPr lang="en-US" altLang="en-US" dirty="0"/>
              <a:t>Service-point addressing</a:t>
            </a:r>
          </a:p>
          <a:p>
            <a:pPr lvl="1" algn="just" eaLnBrk="1" hangingPunct="1">
              <a:defRPr/>
            </a:pPr>
            <a:r>
              <a:rPr lang="en-US" altLang="en-US" dirty="0"/>
              <a:t>Segmentation and reassembly</a:t>
            </a:r>
          </a:p>
          <a:p>
            <a:pPr lvl="1" algn="just" eaLnBrk="1" hangingPunct="1">
              <a:defRPr/>
            </a:pPr>
            <a:r>
              <a:rPr lang="en-US" altLang="en-US" dirty="0"/>
              <a:t>Connection control</a:t>
            </a:r>
          </a:p>
          <a:p>
            <a:pPr lvl="1" algn="just" eaLnBrk="1" hangingPunct="1">
              <a:defRPr/>
            </a:pPr>
            <a:r>
              <a:rPr lang="en-US" altLang="en-US" dirty="0"/>
              <a:t>Flow control</a:t>
            </a:r>
          </a:p>
          <a:p>
            <a:pPr lvl="1" algn="just" eaLnBrk="1" hangingPunct="1">
              <a:defRPr/>
            </a:pPr>
            <a:r>
              <a:rPr lang="en-US" altLang="en-US" dirty="0"/>
              <a:t>Error control</a:t>
            </a:r>
          </a:p>
          <a:p>
            <a:pPr lvl="1" algn="just" eaLnBrk="1" hangingPunct="1">
              <a:defRPr/>
            </a:pPr>
            <a:endParaRPr lang="en-US" altLang="en-US" dirty="0"/>
          </a:p>
          <a:p>
            <a:pPr marL="0" indent="0" algn="just">
              <a:buNone/>
              <a:defRPr/>
            </a:pPr>
            <a:r>
              <a:rPr lang="en-US" altLang="en-US" sz="2400" b="1" dirty="0"/>
              <a:t>PROTOCOLS USED</a:t>
            </a:r>
          </a:p>
          <a:p>
            <a:pPr algn="just" eaLnBrk="1" hangingPunct="1">
              <a:defRPr/>
            </a:pPr>
            <a:r>
              <a:rPr lang="en-US" sz="2400" dirty="0"/>
              <a:t>TCP (Transmission Control Protocol)</a:t>
            </a:r>
          </a:p>
          <a:p>
            <a:pPr algn="just" eaLnBrk="1" hangingPunct="1">
              <a:defRPr/>
            </a:pPr>
            <a:r>
              <a:rPr lang="en-US" sz="2400" dirty="0"/>
              <a:t>UDP (User Datagram Protocol)</a:t>
            </a:r>
          </a:p>
          <a:p>
            <a:pPr algn="just" eaLnBrk="1" hangingPunct="1">
              <a:defRPr/>
            </a:pPr>
            <a:r>
              <a:rPr lang="en-US" sz="2400" dirty="0"/>
              <a:t>SCTP (Stream Control Transmission Protocol)</a:t>
            </a:r>
            <a:endParaRPr lang="en-US" sz="1800" dirty="0"/>
          </a:p>
          <a:p>
            <a:pPr algn="just" eaLnBrk="1" hangingPunct="1">
              <a:defRPr/>
            </a:pPr>
            <a:endParaRPr lang="en-US" altLang="en-US" sz="2400" dirty="0"/>
          </a:p>
        </p:txBody>
      </p:sp>
      <p:sp>
        <p:nvSpPr>
          <p:cNvPr id="6" name="Date Placeholder 5"/>
          <p:cNvSpPr>
            <a:spLocks noGrp="1"/>
          </p:cNvSpPr>
          <p:nvPr>
            <p:ph type="dt" sz="half" idx="10"/>
          </p:nvPr>
        </p:nvSpPr>
        <p:spPr/>
        <p:txBody>
          <a:bodyPr/>
          <a:lstStyle/>
          <a:p>
            <a:pPr>
              <a:defRPr/>
            </a:pPr>
            <a:fld id="{D5F2946F-07F3-4235-9939-FA71F47F55F2}" type="datetime1">
              <a:rPr lang="en-US" smtClean="0"/>
              <a:pPr>
                <a:defRPr/>
              </a:pPr>
              <a:t>2/28/2024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59</a:t>
            </a:fld>
            <a:endParaRPr lang="en-US" altLang="en-US"/>
          </a:p>
        </p:txBody>
      </p:sp>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4241" y="745221"/>
            <a:ext cx="7886700" cy="1325563"/>
          </a:xfrm>
        </p:spPr>
        <p:txBody>
          <a:bodyPr/>
          <a:lstStyle/>
          <a:p>
            <a:r>
              <a:rPr lang="en-US" b="1" dirty="0"/>
              <a:t> Applications of Computer Network</a:t>
            </a:r>
          </a:p>
        </p:txBody>
      </p:sp>
      <p:sp>
        <p:nvSpPr>
          <p:cNvPr id="6" name="Content Placeholder 5"/>
          <p:cNvSpPr>
            <a:spLocks noGrp="1"/>
          </p:cNvSpPr>
          <p:nvPr>
            <p:ph idx="1"/>
          </p:nvPr>
        </p:nvSpPr>
        <p:spPr>
          <a:xfrm>
            <a:off x="2034241" y="2336874"/>
            <a:ext cx="7210396" cy="4154079"/>
          </a:xfrm>
        </p:spPr>
        <p:txBody>
          <a:bodyPr>
            <a:normAutofit lnSpcReduction="10000"/>
          </a:bodyPr>
          <a:lstStyle/>
          <a:p>
            <a:r>
              <a:rPr lang="en-US" sz="3200" dirty="0"/>
              <a:t>Business Applications</a:t>
            </a:r>
          </a:p>
          <a:p>
            <a:r>
              <a:rPr lang="en-US" sz="3200" dirty="0"/>
              <a:t>Home Applications</a:t>
            </a:r>
          </a:p>
          <a:p>
            <a:pPr lvl="1">
              <a:buFontTx/>
              <a:buChar char="•"/>
            </a:pPr>
            <a:r>
              <a:rPr lang="en-US" altLang="en-US" sz="3200" dirty="0"/>
              <a:t>Access to remote information</a:t>
            </a:r>
          </a:p>
          <a:p>
            <a:pPr lvl="1">
              <a:buFontTx/>
              <a:buChar char="•"/>
            </a:pPr>
            <a:r>
              <a:rPr lang="en-US" altLang="en-US" sz="3200" dirty="0"/>
              <a:t>Person-to-person communication</a:t>
            </a:r>
          </a:p>
          <a:p>
            <a:pPr lvl="1">
              <a:buFontTx/>
              <a:buChar char="•"/>
            </a:pPr>
            <a:r>
              <a:rPr lang="en-US" altLang="en-US" sz="3200" dirty="0"/>
              <a:t>Interactive entertainment</a:t>
            </a:r>
          </a:p>
          <a:p>
            <a:pPr lvl="1">
              <a:buFontTx/>
              <a:buChar char="•"/>
            </a:pPr>
            <a:r>
              <a:rPr lang="en-US" altLang="en-US" sz="3200" dirty="0"/>
              <a:t>Electronic commerce</a:t>
            </a:r>
            <a:endParaRPr lang="en-US" sz="3200" dirty="0"/>
          </a:p>
          <a:p>
            <a:r>
              <a:rPr lang="en-US" sz="3200" dirty="0"/>
              <a:t>Mobile Users</a:t>
            </a:r>
          </a:p>
          <a:p>
            <a:r>
              <a:rPr lang="en-US" sz="3200" dirty="0"/>
              <a:t>Social Issues</a:t>
            </a:r>
          </a:p>
          <a:p>
            <a:pPr marL="0" indent="0">
              <a:buNone/>
            </a:pPr>
            <a:endParaRPr lang="en-US" sz="3200" dirty="0"/>
          </a:p>
          <a:p>
            <a:endParaRPr lang="en-US" dirty="0"/>
          </a:p>
        </p:txBody>
      </p:sp>
      <p:sp>
        <p:nvSpPr>
          <p:cNvPr id="5" name="Date Placeholder 4"/>
          <p:cNvSpPr>
            <a:spLocks noGrp="1"/>
          </p:cNvSpPr>
          <p:nvPr>
            <p:ph type="dt" sz="half" idx="10"/>
          </p:nvPr>
        </p:nvSpPr>
        <p:spPr/>
        <p:txBody>
          <a:bodyPr/>
          <a:lstStyle/>
          <a:p>
            <a:fld id="{18738498-5126-4806-BC86-8C8ED2FDB4F7}" type="datetime1">
              <a:rPr lang="en-US" smtClean="0"/>
              <a:pPr/>
              <a:t>2/28/2024</a:t>
            </a:fld>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pPr/>
              <a:t>6</a:t>
            </a:fld>
            <a:endParaRPr lang="en-US" dirty="0"/>
          </a:p>
        </p:txBody>
      </p:sp>
    </p:spTree>
    <p:extLst>
      <p:ext uri="{BB962C8B-B14F-4D97-AF65-F5344CB8AC3E}">
        <p14:creationId xmlns:p14="http://schemas.microsoft.com/office/powerpoint/2010/main" val="2813449690"/>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descr="Image result for transport layer"/>
          <p:cNvPicPr>
            <a:picLocks noChangeAspect="1" noChangeArrowheads="1"/>
          </p:cNvPicPr>
          <p:nvPr/>
        </p:nvPicPr>
        <p:blipFill>
          <a:blip r:embed="rId2"/>
          <a:srcRect t="20711" b="13089"/>
          <a:stretch>
            <a:fillRect/>
          </a:stretch>
        </p:blipFill>
        <p:spPr bwMode="auto">
          <a:xfrm>
            <a:off x="2019301" y="1447800"/>
            <a:ext cx="8524875" cy="4237038"/>
          </a:xfrm>
          <a:prstGeom prst="rect">
            <a:avLst/>
          </a:prstGeom>
          <a:noFill/>
          <a:ln w="9525">
            <a:noFill/>
            <a:miter lim="800000"/>
            <a:headEnd/>
            <a:tailEnd/>
          </a:ln>
        </p:spPr>
      </p:pic>
      <p:sp>
        <p:nvSpPr>
          <p:cNvPr id="55300" name="Title 7"/>
          <p:cNvSpPr>
            <a:spLocks noGrp="1"/>
          </p:cNvSpPr>
          <p:nvPr>
            <p:ph type="title"/>
          </p:nvPr>
        </p:nvSpPr>
        <p:spPr>
          <a:xfrm>
            <a:off x="2133600" y="185738"/>
            <a:ext cx="8229600" cy="1143000"/>
          </a:xfrm>
        </p:spPr>
        <p:txBody>
          <a:bodyPr/>
          <a:lstStyle/>
          <a:p>
            <a:pPr eaLnBrk="1" hangingPunct="1"/>
            <a:r>
              <a:rPr lang="en-US" altLang="en-US" b="1">
                <a:solidFill>
                  <a:srgbClr val="0000FF"/>
                </a:solidFill>
              </a:rPr>
              <a:t>Transport layer</a:t>
            </a:r>
          </a:p>
        </p:txBody>
      </p:sp>
      <p:sp>
        <p:nvSpPr>
          <p:cNvPr id="5" name="Date Placeholder 4"/>
          <p:cNvSpPr>
            <a:spLocks noGrp="1"/>
          </p:cNvSpPr>
          <p:nvPr>
            <p:ph type="dt" sz="half" idx="10"/>
          </p:nvPr>
        </p:nvSpPr>
        <p:spPr/>
        <p:txBody>
          <a:bodyPr/>
          <a:lstStyle/>
          <a:p>
            <a:pPr>
              <a:defRPr/>
            </a:pPr>
            <a:fld id="{BAD84A5C-5562-485A-9FAC-7BBEF7EFEF72}" type="datetime1">
              <a:rPr lang="en-US" smtClean="0"/>
              <a:pPr>
                <a:defRPr/>
              </a:pPr>
              <a:t>2/28/2024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60</a:t>
            </a:fld>
            <a:endParaRPr lang="en-US" altLang="en-US"/>
          </a:p>
        </p:txBody>
      </p:sp>
    </p:spTree>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Title 7"/>
          <p:cNvSpPr>
            <a:spLocks noGrp="1"/>
          </p:cNvSpPr>
          <p:nvPr>
            <p:ph type="title"/>
          </p:nvPr>
        </p:nvSpPr>
        <p:spPr>
          <a:xfrm>
            <a:off x="2133600" y="185738"/>
            <a:ext cx="8229600" cy="1143000"/>
          </a:xfrm>
        </p:spPr>
        <p:txBody>
          <a:bodyPr/>
          <a:lstStyle/>
          <a:p>
            <a:pPr eaLnBrk="1" hangingPunct="1"/>
            <a:r>
              <a:rPr lang="en-US" altLang="en-US" b="1">
                <a:solidFill>
                  <a:srgbClr val="0000FF"/>
                </a:solidFill>
              </a:rPr>
              <a:t>Transport layer</a:t>
            </a:r>
          </a:p>
        </p:txBody>
      </p:sp>
      <p:pic>
        <p:nvPicPr>
          <p:cNvPr id="56324" name="Picture 2" descr="http://www.networxsecurity.org/fileadmin/user_upload/images/2015-08/transport_Layer.GIF"/>
          <p:cNvPicPr>
            <a:picLocks noChangeAspect="1" noChangeArrowheads="1"/>
          </p:cNvPicPr>
          <p:nvPr/>
        </p:nvPicPr>
        <p:blipFill>
          <a:blip r:embed="rId2"/>
          <a:srcRect/>
          <a:stretch>
            <a:fillRect/>
          </a:stretch>
        </p:blipFill>
        <p:spPr bwMode="auto">
          <a:xfrm>
            <a:off x="1905000" y="1600201"/>
            <a:ext cx="8153400" cy="4200525"/>
          </a:xfrm>
          <a:prstGeom prst="rect">
            <a:avLst/>
          </a:prstGeom>
          <a:noFill/>
          <a:ln w="9525">
            <a:noFill/>
            <a:miter lim="800000"/>
            <a:headEnd/>
            <a:tailEnd/>
          </a:ln>
        </p:spPr>
      </p:pic>
      <p:sp>
        <p:nvSpPr>
          <p:cNvPr id="5" name="Date Placeholder 4"/>
          <p:cNvSpPr>
            <a:spLocks noGrp="1"/>
          </p:cNvSpPr>
          <p:nvPr>
            <p:ph type="dt" sz="half" idx="10"/>
          </p:nvPr>
        </p:nvSpPr>
        <p:spPr/>
        <p:txBody>
          <a:bodyPr/>
          <a:lstStyle/>
          <a:p>
            <a:pPr>
              <a:defRPr/>
            </a:pPr>
            <a:fld id="{E65ACB48-E06F-4003-BB8B-78EF90702D1D}" type="datetime1">
              <a:rPr lang="en-US" smtClean="0"/>
              <a:pPr>
                <a:defRPr/>
              </a:pPr>
              <a:t>2/28/2024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61</a:t>
            </a:fld>
            <a:endParaRPr lang="en-US" altLang="en-US"/>
          </a:p>
        </p:txBody>
      </p:sp>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2046288" y="900113"/>
            <a:ext cx="8229600" cy="1143000"/>
          </a:xfrm>
        </p:spPr>
        <p:txBody>
          <a:bodyPr/>
          <a:lstStyle/>
          <a:p>
            <a:pPr eaLnBrk="1" hangingPunct="1"/>
            <a:r>
              <a:rPr lang="en-US" altLang="en-US" sz="3200" b="1"/>
              <a:t>Segmentation and Reassembly</a:t>
            </a:r>
          </a:p>
        </p:txBody>
      </p:sp>
      <p:pic>
        <p:nvPicPr>
          <p:cNvPr id="57347" name="Picture 6"/>
          <p:cNvPicPr>
            <a:picLocks noChangeAspect="1" noChangeArrowheads="1"/>
          </p:cNvPicPr>
          <p:nvPr/>
        </p:nvPicPr>
        <p:blipFill>
          <a:blip r:embed="rId2"/>
          <a:srcRect/>
          <a:stretch>
            <a:fillRect/>
          </a:stretch>
        </p:blipFill>
        <p:spPr bwMode="auto">
          <a:xfrm>
            <a:off x="1752600" y="2133601"/>
            <a:ext cx="8693150" cy="3025775"/>
          </a:xfrm>
          <a:prstGeom prst="rect">
            <a:avLst/>
          </a:prstGeom>
          <a:noFill/>
          <a:ln w="9525">
            <a:noFill/>
            <a:miter lim="800000"/>
            <a:headEnd/>
            <a:tailEnd/>
          </a:ln>
        </p:spPr>
      </p:pic>
      <p:sp>
        <p:nvSpPr>
          <p:cNvPr id="57349" name="Title 7"/>
          <p:cNvSpPr txBox="1">
            <a:spLocks/>
          </p:cNvSpPr>
          <p:nvPr/>
        </p:nvSpPr>
        <p:spPr bwMode="auto">
          <a:xfrm>
            <a:off x="2201863" y="-26988"/>
            <a:ext cx="8229600" cy="1143001"/>
          </a:xfrm>
          <a:prstGeom prst="rect">
            <a:avLst/>
          </a:prstGeom>
          <a:noFill/>
          <a:ln w="9525">
            <a:noFill/>
            <a:miter lim="800000"/>
            <a:headEnd/>
            <a:tailEnd/>
          </a:ln>
        </p:spPr>
        <p:txBody>
          <a:bodyPr anchor="ctr"/>
          <a:lstStyle/>
          <a:p>
            <a:pPr algn="ctr" eaLnBrk="1" hangingPunct="1"/>
            <a:r>
              <a:rPr lang="en-US" altLang="en-US" sz="4400" b="1">
                <a:solidFill>
                  <a:srgbClr val="0000FF"/>
                </a:solidFill>
                <a:latin typeface="Calibri" pitchFamily="34" charset="0"/>
              </a:rPr>
              <a:t>Transport layer</a:t>
            </a:r>
          </a:p>
        </p:txBody>
      </p:sp>
      <p:sp>
        <p:nvSpPr>
          <p:cNvPr id="6" name="Date Placeholder 5"/>
          <p:cNvSpPr>
            <a:spLocks noGrp="1"/>
          </p:cNvSpPr>
          <p:nvPr>
            <p:ph type="dt" sz="half" idx="10"/>
          </p:nvPr>
        </p:nvSpPr>
        <p:spPr/>
        <p:txBody>
          <a:bodyPr/>
          <a:lstStyle/>
          <a:p>
            <a:pPr>
              <a:defRPr/>
            </a:pPr>
            <a:fld id="{750BCE6F-6720-444D-952E-C93A8E646DE4}" type="datetime1">
              <a:rPr lang="en-US" smtClean="0"/>
              <a:pPr>
                <a:defRPr/>
              </a:pPr>
              <a:t>2/28/2024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62</a:t>
            </a:fld>
            <a:endParaRPr lang="en-US" altLang="en-US"/>
          </a:p>
        </p:txBody>
      </p:sp>
    </p:spTree>
  </p:cSld>
  <p:clrMapOvr>
    <a:masterClrMapping/>
  </p:clrMapOvr>
  <p:transition spd="med">
    <p:pull/>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7"/>
          <p:cNvSpPr>
            <a:spLocks noGrp="1"/>
          </p:cNvSpPr>
          <p:nvPr>
            <p:ph type="title"/>
          </p:nvPr>
        </p:nvSpPr>
        <p:spPr>
          <a:xfrm>
            <a:off x="2152650" y="228601"/>
            <a:ext cx="7886700" cy="1325563"/>
          </a:xfrm>
        </p:spPr>
        <p:txBody>
          <a:bodyPr/>
          <a:lstStyle/>
          <a:p>
            <a:pPr eaLnBrk="1" hangingPunct="1"/>
            <a:r>
              <a:rPr lang="en-US" altLang="en-US" sz="3200" b="1">
                <a:solidFill>
                  <a:srgbClr val="0000FF"/>
                </a:solidFill>
              </a:rPr>
              <a:t>Reliable process-to-process delivery </a:t>
            </a:r>
            <a:br>
              <a:rPr lang="en-US" altLang="en-US" sz="3200" b="1">
                <a:solidFill>
                  <a:srgbClr val="0000FF"/>
                </a:solidFill>
              </a:rPr>
            </a:br>
            <a:r>
              <a:rPr lang="en-US" altLang="en-US" sz="3200" b="1">
                <a:solidFill>
                  <a:srgbClr val="0000FF"/>
                </a:solidFill>
              </a:rPr>
              <a:t>of a message</a:t>
            </a:r>
          </a:p>
        </p:txBody>
      </p:sp>
      <p:pic>
        <p:nvPicPr>
          <p:cNvPr id="58371" name="Picture 6"/>
          <p:cNvPicPr>
            <a:picLocks noChangeAspect="1" noChangeArrowheads="1"/>
          </p:cNvPicPr>
          <p:nvPr/>
        </p:nvPicPr>
        <p:blipFill>
          <a:blip r:embed="rId3"/>
          <a:srcRect/>
          <a:stretch>
            <a:fillRect/>
          </a:stretch>
        </p:blipFill>
        <p:spPr bwMode="auto">
          <a:xfrm>
            <a:off x="2054226" y="2273300"/>
            <a:ext cx="7623175" cy="3136900"/>
          </a:xfrm>
          <a:prstGeom prst="rect">
            <a:avLst/>
          </a:prstGeom>
          <a:noFill/>
          <a:ln w="9525">
            <a:noFill/>
            <a:miter lim="800000"/>
            <a:headEnd/>
            <a:tailEnd/>
          </a:ln>
        </p:spPr>
      </p:pic>
      <p:sp>
        <p:nvSpPr>
          <p:cNvPr id="6" name="Date Placeholder 5"/>
          <p:cNvSpPr>
            <a:spLocks noGrp="1"/>
          </p:cNvSpPr>
          <p:nvPr>
            <p:ph type="dt" sz="half" idx="10"/>
          </p:nvPr>
        </p:nvSpPr>
        <p:spPr/>
        <p:txBody>
          <a:bodyPr/>
          <a:lstStyle/>
          <a:p>
            <a:pPr>
              <a:defRPr/>
            </a:pPr>
            <a:fld id="{A27E0043-B96B-4840-AE78-D156CE6F7C8F}" type="datetime1">
              <a:rPr lang="en-US" smtClean="0"/>
              <a:pPr>
                <a:defRPr/>
              </a:pPr>
              <a:t>2/28/2024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63</a:t>
            </a:fld>
            <a:endParaRPr lang="en-US" altLang="en-US"/>
          </a:p>
        </p:txBody>
      </p:sp>
    </p:spTree>
  </p:cSld>
  <p:clrMapOvr>
    <a:masterClrMapping/>
  </p:clrMapOvr>
  <p:transition spd="med">
    <p:pull/>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7"/>
          <p:cNvSpPr>
            <a:spLocks noGrp="1"/>
          </p:cNvSpPr>
          <p:nvPr>
            <p:ph type="title"/>
          </p:nvPr>
        </p:nvSpPr>
        <p:spPr>
          <a:xfrm>
            <a:off x="2286000" y="-307975"/>
            <a:ext cx="7886700" cy="1325563"/>
          </a:xfrm>
        </p:spPr>
        <p:txBody>
          <a:bodyPr/>
          <a:lstStyle/>
          <a:p>
            <a:pPr eaLnBrk="1" hangingPunct="1"/>
            <a:r>
              <a:rPr lang="en-US" altLang="en-US" sz="3600" b="1">
                <a:solidFill>
                  <a:srgbClr val="0000FF"/>
                </a:solidFill>
              </a:rPr>
              <a:t>Session layer</a:t>
            </a:r>
          </a:p>
        </p:txBody>
      </p:sp>
      <p:sp>
        <p:nvSpPr>
          <p:cNvPr id="60419" name="Text Placeholder 8"/>
          <p:cNvSpPr>
            <a:spLocks noGrp="1"/>
          </p:cNvSpPr>
          <p:nvPr>
            <p:ph idx="1"/>
          </p:nvPr>
        </p:nvSpPr>
        <p:spPr>
          <a:xfrm>
            <a:off x="1946276" y="838200"/>
            <a:ext cx="8359775" cy="4433888"/>
          </a:xfrm>
        </p:spPr>
        <p:txBody>
          <a:bodyPr/>
          <a:lstStyle/>
          <a:p>
            <a:pPr marL="0" indent="0" algn="just">
              <a:buNone/>
            </a:pPr>
            <a:r>
              <a:rPr lang="en-US" altLang="en-US" sz="2200"/>
              <a:t>Its function is to maintain a “conversation” across multiple related message exchanges between two hosts (called </a:t>
            </a:r>
            <a:r>
              <a:rPr lang="en-US" altLang="en-US" sz="2200" b="1" i="1"/>
              <a:t>session</a:t>
            </a:r>
            <a:r>
              <a:rPr lang="en-US" altLang="en-US" sz="2200"/>
              <a:t>), to keep track of the progress of their communication. </a:t>
            </a:r>
          </a:p>
          <a:p>
            <a:pPr marL="0" indent="0" algn="just">
              <a:buNone/>
            </a:pPr>
            <a:endParaRPr lang="en-US" altLang="en-US" sz="2200"/>
          </a:p>
          <a:p>
            <a:pPr marL="0" indent="0" algn="just">
              <a:buNone/>
            </a:pPr>
            <a:r>
              <a:rPr lang="en-US" altLang="en-US" sz="2200"/>
              <a:t>This layer establishes, authenticates, manages, and terminates sessions. Example services include keeping track of whose turn it is to transmit (dialog control) and checkpointing long conversations to allow them to resume after a crash.</a:t>
            </a:r>
          </a:p>
        </p:txBody>
      </p:sp>
      <p:pic>
        <p:nvPicPr>
          <p:cNvPr id="60420" name="Picture 6"/>
          <p:cNvPicPr>
            <a:picLocks noChangeAspect="1" noChangeArrowheads="1"/>
          </p:cNvPicPr>
          <p:nvPr/>
        </p:nvPicPr>
        <p:blipFill>
          <a:blip r:embed="rId3"/>
          <a:srcRect/>
          <a:stretch>
            <a:fillRect/>
          </a:stretch>
        </p:blipFill>
        <p:spPr bwMode="auto">
          <a:xfrm>
            <a:off x="3549650" y="3937000"/>
            <a:ext cx="5092700" cy="2363788"/>
          </a:xfrm>
          <a:prstGeom prst="rect">
            <a:avLst/>
          </a:prstGeom>
          <a:noFill/>
          <a:ln w="9525">
            <a:noFill/>
            <a:miter lim="800000"/>
            <a:headEnd/>
            <a:tailEnd/>
          </a:ln>
        </p:spPr>
      </p:pic>
      <p:sp>
        <p:nvSpPr>
          <p:cNvPr id="6" name="Date Placeholder 5"/>
          <p:cNvSpPr>
            <a:spLocks noGrp="1"/>
          </p:cNvSpPr>
          <p:nvPr>
            <p:ph type="dt" sz="half" idx="10"/>
          </p:nvPr>
        </p:nvSpPr>
        <p:spPr/>
        <p:txBody>
          <a:bodyPr/>
          <a:lstStyle/>
          <a:p>
            <a:pPr>
              <a:defRPr/>
            </a:pPr>
            <a:fld id="{F66CC57A-FF7E-4BFF-8AA6-C2413CD6B762}" type="datetime1">
              <a:rPr lang="en-US" smtClean="0"/>
              <a:pPr>
                <a:defRPr/>
              </a:pPr>
              <a:t>2/28/2024</a:t>
            </a:fld>
            <a:endParaRPr lang="en-US"/>
          </a:p>
        </p:txBody>
      </p:sp>
      <p:sp>
        <p:nvSpPr>
          <p:cNvPr id="8" name="Slide Number Placeholder 7"/>
          <p:cNvSpPr>
            <a:spLocks noGrp="1"/>
          </p:cNvSpPr>
          <p:nvPr>
            <p:ph type="sldNum" sz="quarter" idx="12"/>
          </p:nvPr>
        </p:nvSpPr>
        <p:spPr/>
        <p:txBody>
          <a:bodyPr/>
          <a:lstStyle/>
          <a:p>
            <a:fld id="{6876EFF4-C03D-4CCD-A348-A83D22CFB359}" type="slidenum">
              <a:rPr lang="en-US" altLang="en-US" smtClean="0"/>
              <a:pPr/>
              <a:t>64</a:t>
            </a:fld>
            <a:endParaRPr lang="en-US" altLang="en-US"/>
          </a:p>
        </p:txBody>
      </p:sp>
    </p:spTree>
  </p:cSld>
  <p:clrMapOvr>
    <a:masterClrMapping/>
  </p:clrMapOvr>
  <p:transition spd="med">
    <p:pull/>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7"/>
          <p:cNvSpPr>
            <a:spLocks noGrp="1"/>
          </p:cNvSpPr>
          <p:nvPr>
            <p:ph type="title"/>
          </p:nvPr>
        </p:nvSpPr>
        <p:spPr>
          <a:xfrm>
            <a:off x="2152650" y="76201"/>
            <a:ext cx="7886700" cy="1325563"/>
          </a:xfrm>
        </p:spPr>
        <p:txBody>
          <a:bodyPr/>
          <a:lstStyle/>
          <a:p>
            <a:pPr eaLnBrk="1" hangingPunct="1"/>
            <a:r>
              <a:rPr lang="en-US" altLang="en-US" b="1"/>
              <a:t>Session layer</a:t>
            </a:r>
          </a:p>
        </p:txBody>
      </p:sp>
      <p:sp>
        <p:nvSpPr>
          <p:cNvPr id="55299" name="Text Placeholder 8"/>
          <p:cNvSpPr>
            <a:spLocks noGrp="1"/>
          </p:cNvSpPr>
          <p:nvPr>
            <p:ph idx="1"/>
          </p:nvPr>
        </p:nvSpPr>
        <p:spPr>
          <a:xfrm>
            <a:off x="1914525" y="990601"/>
            <a:ext cx="8362950" cy="4352925"/>
          </a:xfrm>
        </p:spPr>
        <p:txBody>
          <a:bodyPr/>
          <a:lstStyle/>
          <a:p>
            <a:pPr marL="0" indent="0">
              <a:buNone/>
              <a:defRPr/>
            </a:pPr>
            <a:r>
              <a:rPr lang="en-US" dirty="0">
                <a:solidFill>
                  <a:srgbClr val="0000FF"/>
                </a:solidFill>
              </a:rPr>
              <a:t>PROTOCOLS USED:</a:t>
            </a:r>
          </a:p>
          <a:p>
            <a:pPr eaLnBrk="1" hangingPunct="1">
              <a:defRPr/>
            </a:pPr>
            <a:r>
              <a:rPr lang="en-US" dirty="0"/>
              <a:t>NetBIOS, PPTP (Point-to-Point Tunneling Protocol ), NCP (NetWare Core Protocol)</a:t>
            </a:r>
          </a:p>
          <a:p>
            <a:pPr eaLnBrk="1" hangingPunct="1">
              <a:defRPr/>
            </a:pPr>
            <a:endParaRPr lang="en-US" altLang="en-US" dirty="0"/>
          </a:p>
        </p:txBody>
      </p:sp>
      <p:pic>
        <p:nvPicPr>
          <p:cNvPr id="62469" name="Picture 6" descr="http://images.slideplayer.com/25/7644802/slides/slide_2.jpg"/>
          <p:cNvPicPr>
            <a:picLocks noChangeAspect="1" noChangeArrowheads="1"/>
          </p:cNvPicPr>
          <p:nvPr/>
        </p:nvPicPr>
        <p:blipFill>
          <a:blip r:embed="rId3"/>
          <a:srcRect t="5556" r="3125" b="14445"/>
          <a:stretch>
            <a:fillRect/>
          </a:stretch>
        </p:blipFill>
        <p:spPr bwMode="auto">
          <a:xfrm>
            <a:off x="1657350" y="381000"/>
            <a:ext cx="8858250" cy="5486400"/>
          </a:xfrm>
          <a:prstGeom prst="rect">
            <a:avLst/>
          </a:prstGeom>
          <a:noFill/>
          <a:ln w="9525">
            <a:noFill/>
            <a:miter lim="800000"/>
            <a:headEnd/>
            <a:tailEnd/>
          </a:ln>
        </p:spPr>
      </p:pic>
      <p:sp>
        <p:nvSpPr>
          <p:cNvPr id="6" name="Date Placeholder 5"/>
          <p:cNvSpPr>
            <a:spLocks noGrp="1"/>
          </p:cNvSpPr>
          <p:nvPr>
            <p:ph type="dt" sz="half" idx="10"/>
          </p:nvPr>
        </p:nvSpPr>
        <p:spPr/>
        <p:txBody>
          <a:bodyPr/>
          <a:lstStyle/>
          <a:p>
            <a:pPr>
              <a:defRPr/>
            </a:pPr>
            <a:fld id="{4C4006C9-55BC-41AB-B222-3B2715734E5C}" type="datetime1">
              <a:rPr lang="en-US" smtClean="0"/>
              <a:pPr>
                <a:defRPr/>
              </a:pPr>
              <a:t>2/28/2024</a:t>
            </a:fld>
            <a:endParaRPr lang="en-US"/>
          </a:p>
        </p:txBody>
      </p:sp>
      <p:sp>
        <p:nvSpPr>
          <p:cNvPr id="8" name="Slide Number Placeholder 7"/>
          <p:cNvSpPr>
            <a:spLocks noGrp="1"/>
          </p:cNvSpPr>
          <p:nvPr>
            <p:ph type="sldNum" sz="quarter" idx="12"/>
          </p:nvPr>
        </p:nvSpPr>
        <p:spPr/>
        <p:txBody>
          <a:bodyPr/>
          <a:lstStyle/>
          <a:p>
            <a:fld id="{6876EFF4-C03D-4CCD-A348-A83D22CFB359}" type="slidenum">
              <a:rPr lang="en-US" altLang="en-US" smtClean="0"/>
              <a:pPr/>
              <a:t>65</a:t>
            </a:fld>
            <a:endParaRPr lang="en-US" altLang="en-US"/>
          </a:p>
        </p:txBody>
      </p:sp>
    </p:spTree>
  </p:cSld>
  <p:clrMapOvr>
    <a:masterClrMapping/>
  </p:clrMapOvr>
  <p:transition spd="med">
    <p:pull/>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7"/>
          <p:cNvSpPr>
            <a:spLocks noGrp="1"/>
          </p:cNvSpPr>
          <p:nvPr>
            <p:ph type="title"/>
          </p:nvPr>
        </p:nvSpPr>
        <p:spPr/>
        <p:txBody>
          <a:bodyPr/>
          <a:lstStyle/>
          <a:p>
            <a:pPr eaLnBrk="1" hangingPunct="1"/>
            <a:r>
              <a:rPr lang="en-US" altLang="en-US" b="1">
                <a:solidFill>
                  <a:srgbClr val="0000FF"/>
                </a:solidFill>
              </a:rPr>
              <a:t>Presentation layer</a:t>
            </a:r>
          </a:p>
        </p:txBody>
      </p:sp>
      <p:sp>
        <p:nvSpPr>
          <p:cNvPr id="64515" name="Text Placeholder 8"/>
          <p:cNvSpPr>
            <a:spLocks noGrp="1"/>
          </p:cNvSpPr>
          <p:nvPr>
            <p:ph idx="1"/>
          </p:nvPr>
        </p:nvSpPr>
        <p:spPr>
          <a:xfrm>
            <a:off x="1981200" y="1417638"/>
            <a:ext cx="8229600" cy="4525962"/>
          </a:xfrm>
        </p:spPr>
        <p:txBody>
          <a:bodyPr/>
          <a:lstStyle/>
          <a:p>
            <a:pPr eaLnBrk="1" hangingPunct="1"/>
            <a:r>
              <a:rPr lang="en-US" altLang="en-US"/>
              <a:t>The presentation layer is responsible for translation, compression, and encryption.</a:t>
            </a:r>
          </a:p>
        </p:txBody>
      </p:sp>
      <p:pic>
        <p:nvPicPr>
          <p:cNvPr id="64516" name="Picture 6"/>
          <p:cNvPicPr>
            <a:picLocks noChangeAspect="1" noChangeArrowheads="1"/>
          </p:cNvPicPr>
          <p:nvPr/>
        </p:nvPicPr>
        <p:blipFill>
          <a:blip r:embed="rId3"/>
          <a:srcRect/>
          <a:stretch>
            <a:fillRect/>
          </a:stretch>
        </p:blipFill>
        <p:spPr bwMode="auto">
          <a:xfrm>
            <a:off x="1885951" y="2743201"/>
            <a:ext cx="8418513" cy="2862263"/>
          </a:xfrm>
          <a:prstGeom prst="rect">
            <a:avLst/>
          </a:prstGeom>
          <a:noFill/>
          <a:ln w="9525">
            <a:noFill/>
            <a:miter lim="800000"/>
            <a:headEnd/>
            <a:tailEnd/>
          </a:ln>
        </p:spPr>
      </p:pic>
      <p:sp>
        <p:nvSpPr>
          <p:cNvPr id="7" name="Date Placeholder 6"/>
          <p:cNvSpPr>
            <a:spLocks noGrp="1"/>
          </p:cNvSpPr>
          <p:nvPr>
            <p:ph type="dt" sz="half" idx="10"/>
          </p:nvPr>
        </p:nvSpPr>
        <p:spPr/>
        <p:txBody>
          <a:bodyPr/>
          <a:lstStyle/>
          <a:p>
            <a:pPr>
              <a:defRPr/>
            </a:pPr>
            <a:fld id="{30F3AE1F-4762-419B-8EC8-E18FA3358DB9}" type="datetime1">
              <a:rPr lang="en-US" smtClean="0"/>
              <a:pPr>
                <a:defRPr/>
              </a:pPr>
              <a:t>2/28/2024</a:t>
            </a:fld>
            <a:endParaRPr lang="en-US"/>
          </a:p>
        </p:txBody>
      </p:sp>
      <p:sp>
        <p:nvSpPr>
          <p:cNvPr id="8" name="Slide Number Placeholder 7"/>
          <p:cNvSpPr>
            <a:spLocks noGrp="1"/>
          </p:cNvSpPr>
          <p:nvPr>
            <p:ph type="sldNum" sz="quarter" idx="12"/>
          </p:nvPr>
        </p:nvSpPr>
        <p:spPr/>
        <p:txBody>
          <a:bodyPr/>
          <a:lstStyle/>
          <a:p>
            <a:fld id="{6876EFF4-C03D-4CCD-A348-A83D22CFB359}" type="slidenum">
              <a:rPr lang="en-US" altLang="en-US" smtClean="0"/>
              <a:pPr/>
              <a:t>66</a:t>
            </a:fld>
            <a:endParaRPr lang="en-US" altLang="en-US"/>
          </a:p>
        </p:txBody>
      </p:sp>
    </p:spTree>
  </p:cSld>
  <p:clrMapOvr>
    <a:masterClrMapping/>
  </p:clrMapOvr>
  <p:transition spd="med">
    <p:pull/>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7"/>
          <p:cNvSpPr>
            <a:spLocks noGrp="1"/>
          </p:cNvSpPr>
          <p:nvPr>
            <p:ph type="title"/>
          </p:nvPr>
        </p:nvSpPr>
        <p:spPr>
          <a:xfrm>
            <a:off x="2152650" y="-55563"/>
            <a:ext cx="7886700" cy="1325563"/>
          </a:xfrm>
        </p:spPr>
        <p:txBody>
          <a:bodyPr/>
          <a:lstStyle/>
          <a:p>
            <a:pPr eaLnBrk="1" hangingPunct="1"/>
            <a:r>
              <a:rPr lang="en-US" altLang="en-US" b="1">
                <a:solidFill>
                  <a:srgbClr val="0000FF"/>
                </a:solidFill>
              </a:rPr>
              <a:t>Presentation layer</a:t>
            </a:r>
          </a:p>
        </p:txBody>
      </p:sp>
      <p:sp>
        <p:nvSpPr>
          <p:cNvPr id="55299" name="Text Placeholder 8"/>
          <p:cNvSpPr>
            <a:spLocks noGrp="1"/>
          </p:cNvSpPr>
          <p:nvPr>
            <p:ph idx="1"/>
          </p:nvPr>
        </p:nvSpPr>
        <p:spPr>
          <a:xfrm>
            <a:off x="1827213" y="1252539"/>
            <a:ext cx="8362950" cy="4352925"/>
          </a:xfrm>
        </p:spPr>
        <p:txBody>
          <a:bodyPr/>
          <a:lstStyle/>
          <a:p>
            <a:pPr marL="0" indent="0">
              <a:buNone/>
              <a:defRPr/>
            </a:pPr>
            <a:r>
              <a:rPr lang="en-US" dirty="0">
                <a:solidFill>
                  <a:srgbClr val="0000FF"/>
                </a:solidFill>
              </a:rPr>
              <a:t>PROTOCOLS USED:</a:t>
            </a:r>
          </a:p>
          <a:p>
            <a:pPr algn="just">
              <a:defRPr/>
            </a:pPr>
            <a:r>
              <a:rPr lang="en-US" dirty="0"/>
              <a:t>ASCII (American Standard Code for Information Interchange) </a:t>
            </a:r>
          </a:p>
          <a:p>
            <a:pPr algn="just">
              <a:defRPr/>
            </a:pPr>
            <a:r>
              <a:rPr lang="en-US" dirty="0"/>
              <a:t>EBCDIC (Extended Binary Coded Decimal Interchange Code) , </a:t>
            </a:r>
          </a:p>
          <a:p>
            <a:pPr algn="just">
              <a:defRPr/>
            </a:pPr>
            <a:r>
              <a:rPr lang="en-US" dirty="0"/>
              <a:t>JPEG (Joint Photographic Experts Group)</a:t>
            </a:r>
          </a:p>
          <a:p>
            <a:pPr algn="just">
              <a:defRPr/>
            </a:pPr>
            <a:r>
              <a:rPr lang="en-US" dirty="0"/>
              <a:t>MPEG (Moving Pictures Experts Group)</a:t>
            </a:r>
          </a:p>
          <a:p>
            <a:pPr eaLnBrk="1" hangingPunct="1">
              <a:defRPr/>
            </a:pPr>
            <a:endParaRPr lang="en-US" altLang="en-US" dirty="0"/>
          </a:p>
        </p:txBody>
      </p:sp>
      <p:sp>
        <p:nvSpPr>
          <p:cNvPr id="5" name="Date Placeholder 4"/>
          <p:cNvSpPr>
            <a:spLocks noGrp="1"/>
          </p:cNvSpPr>
          <p:nvPr>
            <p:ph type="dt" sz="half" idx="10"/>
          </p:nvPr>
        </p:nvSpPr>
        <p:spPr/>
        <p:txBody>
          <a:bodyPr/>
          <a:lstStyle/>
          <a:p>
            <a:pPr>
              <a:defRPr/>
            </a:pPr>
            <a:fld id="{6A61B010-459E-461A-962F-BB4F0E7C3679}" type="datetime1">
              <a:rPr lang="en-US" smtClean="0"/>
              <a:pPr>
                <a:defRPr/>
              </a:pPr>
              <a:t>2/28/2024</a:t>
            </a:fld>
            <a:endParaRPr lang="en-US"/>
          </a:p>
        </p:txBody>
      </p:sp>
      <p:sp>
        <p:nvSpPr>
          <p:cNvPr id="6" name="Slide Number Placeholder 5"/>
          <p:cNvSpPr>
            <a:spLocks noGrp="1"/>
          </p:cNvSpPr>
          <p:nvPr>
            <p:ph type="sldNum" sz="quarter" idx="12"/>
          </p:nvPr>
        </p:nvSpPr>
        <p:spPr/>
        <p:txBody>
          <a:bodyPr/>
          <a:lstStyle/>
          <a:p>
            <a:fld id="{6876EFF4-C03D-4CCD-A348-A83D22CFB359}" type="slidenum">
              <a:rPr lang="en-US" altLang="en-US" smtClean="0"/>
              <a:pPr/>
              <a:t>67</a:t>
            </a:fld>
            <a:endParaRPr lang="en-US" altLang="en-US"/>
          </a:p>
        </p:txBody>
      </p:sp>
    </p:spTree>
  </p:cSld>
  <p:clrMapOvr>
    <a:masterClrMapping/>
  </p:clrMapOvr>
  <p:transition spd="med">
    <p:pull/>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7"/>
          <p:cNvSpPr>
            <a:spLocks noGrp="1"/>
          </p:cNvSpPr>
          <p:nvPr>
            <p:ph type="title"/>
          </p:nvPr>
        </p:nvSpPr>
        <p:spPr>
          <a:xfrm>
            <a:off x="1981200" y="-152400"/>
            <a:ext cx="8229600" cy="1143000"/>
          </a:xfrm>
        </p:spPr>
        <p:txBody>
          <a:bodyPr/>
          <a:lstStyle/>
          <a:p>
            <a:pPr eaLnBrk="1" hangingPunct="1"/>
            <a:r>
              <a:rPr lang="en-US" altLang="en-US" sz="3600" b="1">
                <a:solidFill>
                  <a:srgbClr val="0000FF"/>
                </a:solidFill>
              </a:rPr>
              <a:t>Application layer</a:t>
            </a:r>
          </a:p>
        </p:txBody>
      </p:sp>
      <p:sp>
        <p:nvSpPr>
          <p:cNvPr id="68611" name="Text Placeholder 8"/>
          <p:cNvSpPr>
            <a:spLocks noGrp="1"/>
          </p:cNvSpPr>
          <p:nvPr>
            <p:ph idx="1"/>
          </p:nvPr>
        </p:nvSpPr>
        <p:spPr>
          <a:xfrm>
            <a:off x="2300288" y="762000"/>
            <a:ext cx="7886700" cy="4351338"/>
          </a:xfrm>
        </p:spPr>
        <p:txBody>
          <a:bodyPr/>
          <a:lstStyle/>
          <a:p>
            <a:pPr eaLnBrk="1" hangingPunct="1"/>
            <a:r>
              <a:rPr lang="en-US" altLang="en-US"/>
              <a:t>The application layer is responsible for providing services to the user.</a:t>
            </a:r>
          </a:p>
        </p:txBody>
      </p:sp>
      <p:pic>
        <p:nvPicPr>
          <p:cNvPr id="68612" name="Picture 6"/>
          <p:cNvPicPr>
            <a:picLocks noChangeAspect="1" noChangeArrowheads="1"/>
          </p:cNvPicPr>
          <p:nvPr/>
        </p:nvPicPr>
        <p:blipFill>
          <a:blip r:embed="rId3"/>
          <a:srcRect/>
          <a:stretch>
            <a:fillRect/>
          </a:stretch>
        </p:blipFill>
        <p:spPr bwMode="auto">
          <a:xfrm>
            <a:off x="2333626" y="2247900"/>
            <a:ext cx="7199313" cy="3640138"/>
          </a:xfrm>
          <a:prstGeom prst="rect">
            <a:avLst/>
          </a:prstGeom>
          <a:noFill/>
          <a:ln w="9525">
            <a:noFill/>
            <a:miter lim="800000"/>
            <a:headEnd/>
            <a:tailEnd/>
          </a:ln>
        </p:spPr>
      </p:pic>
      <p:sp>
        <p:nvSpPr>
          <p:cNvPr id="6" name="Date Placeholder 5"/>
          <p:cNvSpPr>
            <a:spLocks noGrp="1"/>
          </p:cNvSpPr>
          <p:nvPr>
            <p:ph type="dt" sz="half" idx="10"/>
          </p:nvPr>
        </p:nvSpPr>
        <p:spPr/>
        <p:txBody>
          <a:bodyPr/>
          <a:lstStyle/>
          <a:p>
            <a:pPr>
              <a:defRPr/>
            </a:pPr>
            <a:fld id="{FD1920B6-B15F-48FF-9582-0AE25C2E9E44}" type="datetime1">
              <a:rPr lang="en-US" smtClean="0"/>
              <a:pPr>
                <a:defRPr/>
              </a:pPr>
              <a:t>2/28/2024</a:t>
            </a:fld>
            <a:endParaRPr lang="en-US"/>
          </a:p>
        </p:txBody>
      </p:sp>
      <p:sp>
        <p:nvSpPr>
          <p:cNvPr id="8" name="Slide Number Placeholder 7"/>
          <p:cNvSpPr>
            <a:spLocks noGrp="1"/>
          </p:cNvSpPr>
          <p:nvPr>
            <p:ph type="sldNum" sz="quarter" idx="12"/>
          </p:nvPr>
        </p:nvSpPr>
        <p:spPr/>
        <p:txBody>
          <a:bodyPr/>
          <a:lstStyle/>
          <a:p>
            <a:fld id="{6876EFF4-C03D-4CCD-A348-A83D22CFB359}" type="slidenum">
              <a:rPr lang="en-US" altLang="en-US" smtClean="0"/>
              <a:pPr/>
              <a:t>68</a:t>
            </a:fld>
            <a:endParaRPr lang="en-US" altLang="en-US"/>
          </a:p>
        </p:txBody>
      </p:sp>
    </p:spTree>
  </p:cSld>
  <p:clrMapOvr>
    <a:masterClrMapping/>
  </p:clrMapOvr>
  <p:transition spd="med">
    <p:pull/>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7"/>
          <p:cNvSpPr>
            <a:spLocks noGrp="1"/>
          </p:cNvSpPr>
          <p:nvPr>
            <p:ph type="title"/>
          </p:nvPr>
        </p:nvSpPr>
        <p:spPr>
          <a:xfrm>
            <a:off x="2152650" y="76201"/>
            <a:ext cx="7886700" cy="1325563"/>
          </a:xfrm>
        </p:spPr>
        <p:txBody>
          <a:bodyPr/>
          <a:lstStyle/>
          <a:p>
            <a:pPr eaLnBrk="1" hangingPunct="1"/>
            <a:r>
              <a:rPr lang="en-US" altLang="en-US" b="1">
                <a:solidFill>
                  <a:srgbClr val="0000FF"/>
                </a:solidFill>
              </a:rPr>
              <a:t>Application layer</a:t>
            </a:r>
          </a:p>
        </p:txBody>
      </p:sp>
      <p:sp>
        <p:nvSpPr>
          <p:cNvPr id="55299" name="Text Placeholder 8"/>
          <p:cNvSpPr>
            <a:spLocks noGrp="1"/>
          </p:cNvSpPr>
          <p:nvPr>
            <p:ph idx="1"/>
          </p:nvPr>
        </p:nvSpPr>
        <p:spPr>
          <a:xfrm>
            <a:off x="2157413" y="1385889"/>
            <a:ext cx="8362950" cy="4352925"/>
          </a:xfrm>
        </p:spPr>
        <p:txBody>
          <a:bodyPr/>
          <a:lstStyle/>
          <a:p>
            <a:pPr marL="0" indent="0">
              <a:buNone/>
              <a:defRPr/>
            </a:pPr>
            <a:r>
              <a:rPr lang="en-US" dirty="0">
                <a:solidFill>
                  <a:srgbClr val="0000FF"/>
                </a:solidFill>
              </a:rPr>
              <a:t>PROTOCOLS USED:</a:t>
            </a:r>
          </a:p>
          <a:p>
            <a:pPr algn="just">
              <a:defRPr/>
            </a:pPr>
            <a:r>
              <a:rPr lang="en-US" dirty="0"/>
              <a:t>Telnet </a:t>
            </a:r>
            <a:r>
              <a:rPr lang="en-US" sz="2400" dirty="0"/>
              <a:t>(Remote login to hosts)</a:t>
            </a:r>
          </a:p>
          <a:p>
            <a:pPr algn="just">
              <a:defRPr/>
            </a:pPr>
            <a:r>
              <a:rPr lang="en-US" dirty="0"/>
              <a:t>DNS (</a:t>
            </a:r>
            <a:r>
              <a:rPr lang="en-US" sz="2400" dirty="0"/>
              <a:t>Domain Name System)</a:t>
            </a:r>
            <a:endParaRPr lang="en-US" dirty="0"/>
          </a:p>
          <a:p>
            <a:pPr algn="just">
              <a:defRPr/>
            </a:pPr>
            <a:r>
              <a:rPr lang="en-US" dirty="0"/>
              <a:t>DHCP (</a:t>
            </a:r>
            <a:r>
              <a:rPr lang="en-US" sz="2400" dirty="0"/>
              <a:t>Dynamic Host Configuration Protocol )</a:t>
            </a:r>
            <a:endParaRPr lang="en-US" dirty="0"/>
          </a:p>
          <a:p>
            <a:pPr algn="just">
              <a:defRPr/>
            </a:pPr>
            <a:r>
              <a:rPr lang="en-US" dirty="0"/>
              <a:t>FTP </a:t>
            </a:r>
            <a:r>
              <a:rPr lang="en-US" sz="2400" dirty="0"/>
              <a:t>(File Transfer Protocol)</a:t>
            </a:r>
          </a:p>
          <a:p>
            <a:pPr algn="just">
              <a:defRPr/>
            </a:pPr>
            <a:r>
              <a:rPr lang="en-US" dirty="0"/>
              <a:t>HTTP </a:t>
            </a:r>
            <a:r>
              <a:rPr lang="en-US" sz="2400" dirty="0"/>
              <a:t>(Hypertext Transfer Protocol)</a:t>
            </a:r>
          </a:p>
          <a:p>
            <a:pPr algn="just">
              <a:defRPr/>
            </a:pPr>
            <a:r>
              <a:rPr lang="en-US" dirty="0"/>
              <a:t>SMTP </a:t>
            </a:r>
            <a:r>
              <a:rPr lang="en-US" sz="2400" dirty="0"/>
              <a:t>(Simple Mail Transfer Protocol )</a:t>
            </a:r>
          </a:p>
          <a:p>
            <a:pPr algn="just">
              <a:defRPr/>
            </a:pPr>
            <a:r>
              <a:rPr lang="en-US" dirty="0"/>
              <a:t>SNTP </a:t>
            </a:r>
            <a:r>
              <a:rPr lang="en-US" sz="2400" dirty="0"/>
              <a:t>(Simple Network Time Protocol)</a:t>
            </a:r>
          </a:p>
          <a:p>
            <a:pPr eaLnBrk="1" hangingPunct="1">
              <a:defRPr/>
            </a:pPr>
            <a:endParaRPr lang="en-US" altLang="en-US" dirty="0"/>
          </a:p>
        </p:txBody>
      </p:sp>
      <p:sp>
        <p:nvSpPr>
          <p:cNvPr id="5" name="Date Placeholder 4"/>
          <p:cNvSpPr>
            <a:spLocks noGrp="1"/>
          </p:cNvSpPr>
          <p:nvPr>
            <p:ph type="dt" sz="half" idx="10"/>
          </p:nvPr>
        </p:nvSpPr>
        <p:spPr/>
        <p:txBody>
          <a:bodyPr/>
          <a:lstStyle/>
          <a:p>
            <a:pPr>
              <a:defRPr/>
            </a:pPr>
            <a:fld id="{7B2379F9-FB5A-40AA-93E2-2F5A07891B98}" type="datetime1">
              <a:rPr lang="en-US" smtClean="0"/>
              <a:pPr>
                <a:defRPr/>
              </a:pPr>
              <a:t>2/28/2024</a:t>
            </a:fld>
            <a:endParaRPr lang="en-US"/>
          </a:p>
        </p:txBody>
      </p:sp>
      <p:sp>
        <p:nvSpPr>
          <p:cNvPr id="6" name="Slide Number Placeholder 5"/>
          <p:cNvSpPr>
            <a:spLocks noGrp="1"/>
          </p:cNvSpPr>
          <p:nvPr>
            <p:ph type="sldNum" sz="quarter" idx="12"/>
          </p:nvPr>
        </p:nvSpPr>
        <p:spPr/>
        <p:txBody>
          <a:bodyPr/>
          <a:lstStyle/>
          <a:p>
            <a:fld id="{6876EFF4-C03D-4CCD-A348-A83D22CFB359}" type="slidenum">
              <a:rPr lang="en-US" altLang="en-US" smtClean="0"/>
              <a:pPr/>
              <a:t>69</a:t>
            </a:fld>
            <a:endParaRPr lang="en-US" altLang="en-US"/>
          </a:p>
        </p:txBody>
      </p:sp>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t>Business Applications of Networks</a:t>
            </a:r>
          </a:p>
        </p:txBody>
      </p:sp>
      <p:sp>
        <p:nvSpPr>
          <p:cNvPr id="6147" name="Rectangle 3"/>
          <p:cNvSpPr>
            <a:spLocks noGrp="1" noChangeArrowheads="1"/>
          </p:cNvSpPr>
          <p:nvPr>
            <p:ph idx="1"/>
          </p:nvPr>
        </p:nvSpPr>
        <p:spPr>
          <a:xfrm>
            <a:off x="1524000" y="1524001"/>
            <a:ext cx="9050628" cy="5076422"/>
          </a:xfrm>
        </p:spPr>
        <p:txBody>
          <a:bodyPr/>
          <a:lstStyle/>
          <a:p>
            <a:pPr marL="0" indent="0">
              <a:buNone/>
            </a:pPr>
            <a:r>
              <a:rPr lang="en-US" sz="1800" dirty="0"/>
              <a:t>A network with two clients and one server.                      Client Server Model(Request and Reply)</a:t>
            </a:r>
            <a:endParaRPr lang="en-US" dirty="0"/>
          </a:p>
        </p:txBody>
      </p:sp>
      <p:sp>
        <p:nvSpPr>
          <p:cNvPr id="3" name="Date Placeholder 2"/>
          <p:cNvSpPr>
            <a:spLocks noGrp="1"/>
          </p:cNvSpPr>
          <p:nvPr>
            <p:ph type="dt" sz="half" idx="10"/>
          </p:nvPr>
        </p:nvSpPr>
        <p:spPr/>
        <p:txBody>
          <a:bodyPr/>
          <a:lstStyle/>
          <a:p>
            <a:fld id="{186D47A6-15D2-4532-A002-9846F83F36DF}" type="datetime1">
              <a:rPr lang="en-US" smtClean="0"/>
              <a:pPr/>
              <a:t>2/28/2024</a:t>
            </a:fld>
            <a:endParaRPr lang="en-US" dirty="0"/>
          </a:p>
        </p:txBody>
      </p:sp>
      <p:sp>
        <p:nvSpPr>
          <p:cNvPr id="2" name="Slide Number Placeholder 1"/>
          <p:cNvSpPr>
            <a:spLocks noGrp="1"/>
          </p:cNvSpPr>
          <p:nvPr>
            <p:ph type="sldNum" sz="quarter" idx="12"/>
          </p:nvPr>
        </p:nvSpPr>
        <p:spPr/>
        <p:txBody>
          <a:bodyPr/>
          <a:lstStyle/>
          <a:p>
            <a:fld id="{6D22F896-40B5-4ADD-8801-0D06FADFA095}" type="slidenum">
              <a:rPr lang="en-US" smtClean="0"/>
              <a:pPr/>
              <a:t>7</a:t>
            </a:fld>
            <a:endParaRPr lang="en-US" dirty="0"/>
          </a:p>
        </p:txBody>
      </p:sp>
      <p:pic>
        <p:nvPicPr>
          <p:cNvPr id="6148" name="Picture 4" descr="1-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99581" y="2485626"/>
            <a:ext cx="3673962" cy="35341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9401" y="2485625"/>
            <a:ext cx="3763700" cy="3567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7154257"/>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nvGraphicFramePr>
        <p:xfrm>
          <a:off x="2041525" y="231775"/>
          <a:ext cx="8153400" cy="6127752"/>
        </p:xfrm>
        <a:graphic>
          <a:graphicData uri="http://schemas.openxmlformats.org/drawingml/2006/table">
            <a:tbl>
              <a:tblPr firstRow="1" bandRow="1">
                <a:tableStyleId>{5940675A-B579-460E-94D1-54222C63F5DA}</a:tableStyleId>
              </a:tblPr>
              <a:tblGrid>
                <a:gridCol w="1485900">
                  <a:extLst>
                    <a:ext uri="{9D8B030D-6E8A-4147-A177-3AD203B41FA5}">
                      <a16:colId xmlns:a16="http://schemas.microsoft.com/office/drawing/2014/main" val="20000"/>
                    </a:ext>
                  </a:extLst>
                </a:gridCol>
                <a:gridCol w="6667500">
                  <a:extLst>
                    <a:ext uri="{9D8B030D-6E8A-4147-A177-3AD203B41FA5}">
                      <a16:colId xmlns:a16="http://schemas.microsoft.com/office/drawing/2014/main" val="20001"/>
                    </a:ext>
                  </a:extLst>
                </a:gridCol>
              </a:tblGrid>
              <a:tr h="1066770">
                <a:tc>
                  <a:txBody>
                    <a:bodyPr/>
                    <a:lstStyle/>
                    <a:p>
                      <a:pPr algn="ctr"/>
                      <a:r>
                        <a:rPr lang="en-US" sz="1800" b="1" dirty="0"/>
                        <a:t>Crossover</a:t>
                      </a:r>
                    </a:p>
                  </a:txBody>
                  <a:tcPr marT="45705" marB="45705"/>
                </a:tc>
                <a:tc>
                  <a:txBody>
                    <a:bodyPr/>
                    <a:lstStyle/>
                    <a:p>
                      <a:pPr algn="just"/>
                      <a:r>
                        <a:rPr lang="en-US" sz="1600" b="0" i="0" kern="1200" dirty="0">
                          <a:solidFill>
                            <a:schemeClr val="tx1"/>
                          </a:solidFill>
                          <a:effectLst/>
                          <a:latin typeface="+mn-lt"/>
                          <a:ea typeface="+mn-ea"/>
                          <a:cs typeface="+mn-cs"/>
                        </a:rPr>
                        <a:t>A </a:t>
                      </a:r>
                      <a:r>
                        <a:rPr lang="en-US" sz="1600" b="1" i="0" kern="1200" dirty="0">
                          <a:solidFill>
                            <a:schemeClr val="tx1"/>
                          </a:solidFill>
                          <a:effectLst/>
                          <a:latin typeface="+mn-lt"/>
                          <a:ea typeface="+mn-ea"/>
                          <a:cs typeface="+mn-cs"/>
                        </a:rPr>
                        <a:t>crossover cable</a:t>
                      </a:r>
                      <a:r>
                        <a:rPr lang="en-US" sz="1600" b="0" i="0" kern="1200" dirty="0">
                          <a:solidFill>
                            <a:schemeClr val="tx1"/>
                          </a:solidFill>
                          <a:effectLst/>
                          <a:latin typeface="+mn-lt"/>
                          <a:ea typeface="+mn-ea"/>
                          <a:cs typeface="+mn-cs"/>
                        </a:rPr>
                        <a:t>, occasionally called crossed cable, connects two Ethernet network devices to each other. They were created to support temporary host-to-host networking in situations where an intermediate device like a network router is not present. </a:t>
                      </a:r>
                      <a:endParaRPr lang="en-US" sz="1600" dirty="0"/>
                    </a:p>
                  </a:txBody>
                  <a:tcPr marT="45705" marB="45705"/>
                </a:tc>
                <a:extLst>
                  <a:ext uri="{0D108BD9-81ED-4DB2-BD59-A6C34878D82A}">
                    <a16:rowId xmlns:a16="http://schemas.microsoft.com/office/drawing/2014/main" val="10000"/>
                  </a:ext>
                </a:extLst>
              </a:tr>
              <a:tr h="589735">
                <a:tc>
                  <a:txBody>
                    <a:bodyPr/>
                    <a:lstStyle/>
                    <a:p>
                      <a:pPr algn="ctr"/>
                      <a:r>
                        <a:rPr lang="en-US" sz="1800" b="1" i="0" kern="1200" dirty="0">
                          <a:solidFill>
                            <a:schemeClr val="tx1"/>
                          </a:solidFill>
                          <a:effectLst/>
                          <a:latin typeface="+mn-lt"/>
                          <a:ea typeface="+mn-ea"/>
                          <a:cs typeface="+mn-cs"/>
                        </a:rPr>
                        <a:t>100BASE-T</a:t>
                      </a:r>
                      <a:endParaRPr lang="en-US" sz="1800" b="1" dirty="0"/>
                    </a:p>
                  </a:txBody>
                  <a:tcPr marT="45705" marB="45705"/>
                </a:tc>
                <a:tc>
                  <a:txBody>
                    <a:bodyPr/>
                    <a:lstStyle/>
                    <a:p>
                      <a:pPr algn="just"/>
                      <a:r>
                        <a:rPr lang="en-US" sz="1600" b="1" i="0" kern="1200" dirty="0">
                          <a:solidFill>
                            <a:schemeClr val="tx1"/>
                          </a:solidFill>
                          <a:effectLst/>
                          <a:latin typeface="+mn-lt"/>
                          <a:ea typeface="+mn-ea"/>
                          <a:cs typeface="+mn-cs"/>
                        </a:rPr>
                        <a:t>100BASE-T</a:t>
                      </a:r>
                      <a:r>
                        <a:rPr lang="en-US" sz="1600" b="0" i="0" kern="1200" dirty="0">
                          <a:solidFill>
                            <a:schemeClr val="tx1"/>
                          </a:solidFill>
                          <a:effectLst/>
                          <a:latin typeface="+mn-lt"/>
                          <a:ea typeface="+mn-ea"/>
                          <a:cs typeface="+mn-cs"/>
                        </a:rPr>
                        <a:t> is an enhanced form of Ethernet 10BASE-T and a network standard used for fast data transfer rates up to 100 </a:t>
                      </a:r>
                      <a:r>
                        <a:rPr lang="en-US" sz="1600" b="0" i="0" kern="1200" dirty="0" err="1">
                          <a:solidFill>
                            <a:schemeClr val="tx1"/>
                          </a:solidFill>
                          <a:effectLst/>
                          <a:latin typeface="+mn-lt"/>
                          <a:ea typeface="+mn-ea"/>
                          <a:cs typeface="+mn-cs"/>
                        </a:rPr>
                        <a:t>Mbps</a:t>
                      </a:r>
                      <a:endParaRPr lang="en-US" sz="1600" dirty="0"/>
                    </a:p>
                  </a:txBody>
                  <a:tcPr marT="45705" marB="45705"/>
                </a:tc>
                <a:extLst>
                  <a:ext uri="{0D108BD9-81ED-4DB2-BD59-A6C34878D82A}">
                    <a16:rowId xmlns:a16="http://schemas.microsoft.com/office/drawing/2014/main" val="10001"/>
                  </a:ext>
                </a:extLst>
              </a:tr>
              <a:tr h="885251">
                <a:tc>
                  <a:txBody>
                    <a:bodyPr/>
                    <a:lstStyle/>
                    <a:p>
                      <a:pPr algn="ctr"/>
                      <a:r>
                        <a:rPr lang="en-US" sz="1800" b="1" i="0" kern="1200" dirty="0">
                          <a:solidFill>
                            <a:schemeClr val="tx1"/>
                          </a:solidFill>
                          <a:effectLst/>
                          <a:latin typeface="+mn-lt"/>
                          <a:ea typeface="+mn-ea"/>
                          <a:cs typeface="+mn-cs"/>
                        </a:rPr>
                        <a:t>Ethernet</a:t>
                      </a:r>
                      <a:endParaRPr lang="en-US" sz="1800" b="1" dirty="0"/>
                    </a:p>
                  </a:txBody>
                  <a:tcPr marT="45705" marB="45705"/>
                </a:tc>
                <a:tc>
                  <a:txBody>
                    <a:bodyPr/>
                    <a:lstStyle/>
                    <a:p>
                      <a:pPr algn="just"/>
                      <a:r>
                        <a:rPr lang="en-US" sz="1600" b="1" i="0" kern="1200" dirty="0">
                          <a:solidFill>
                            <a:schemeClr val="tx1"/>
                          </a:solidFill>
                          <a:effectLst/>
                          <a:latin typeface="+mn-lt"/>
                          <a:ea typeface="+mn-ea"/>
                          <a:cs typeface="+mn-cs"/>
                        </a:rPr>
                        <a:t>Ethernet</a:t>
                      </a:r>
                      <a:r>
                        <a:rPr lang="en-US" sz="1600" b="0" i="0" kern="1200" dirty="0">
                          <a:solidFill>
                            <a:schemeClr val="tx1"/>
                          </a:solidFill>
                          <a:effectLst/>
                          <a:latin typeface="+mn-lt"/>
                          <a:ea typeface="+mn-ea"/>
                          <a:cs typeface="+mn-cs"/>
                        </a:rPr>
                        <a:t>, is the standard way to connect computers on a network over a wired connection. It provides a simple interface and for connecting multiple devices, such computers, routers, and switches.</a:t>
                      </a:r>
                      <a:endParaRPr lang="en-US" sz="1600" b="0" dirty="0"/>
                    </a:p>
                  </a:txBody>
                  <a:tcPr marT="45705" marB="45705"/>
                </a:tc>
                <a:extLst>
                  <a:ext uri="{0D108BD9-81ED-4DB2-BD59-A6C34878D82A}">
                    <a16:rowId xmlns:a16="http://schemas.microsoft.com/office/drawing/2014/main" val="10002"/>
                  </a:ext>
                </a:extLst>
              </a:tr>
              <a:tr h="822930">
                <a:tc>
                  <a:txBody>
                    <a:bodyPr/>
                    <a:lstStyle/>
                    <a:p>
                      <a:pPr algn="ctr"/>
                      <a:r>
                        <a:rPr lang="en-US" sz="1800" b="1" dirty="0"/>
                        <a:t>ATM</a:t>
                      </a:r>
                    </a:p>
                  </a:txBody>
                  <a:tcPr marT="45705" marB="45705"/>
                </a:tc>
                <a:tc>
                  <a:txBody>
                    <a:bodyPr/>
                    <a:lstStyle/>
                    <a:p>
                      <a:pPr algn="just"/>
                      <a:r>
                        <a:rPr lang="en-US" sz="1600" b="0" i="0" kern="1200" dirty="0">
                          <a:solidFill>
                            <a:schemeClr val="tx1"/>
                          </a:solidFill>
                          <a:effectLst/>
                          <a:latin typeface="+mn-lt"/>
                          <a:ea typeface="+mn-ea"/>
                          <a:cs typeface="+mn-cs"/>
                        </a:rPr>
                        <a:t>Asynchronous transfer mode (</a:t>
                      </a:r>
                      <a:r>
                        <a:rPr lang="en-US" sz="1600" b="1" i="0" kern="1200" dirty="0">
                          <a:solidFill>
                            <a:schemeClr val="tx1"/>
                          </a:solidFill>
                          <a:effectLst/>
                          <a:latin typeface="+mn-lt"/>
                          <a:ea typeface="+mn-ea"/>
                          <a:cs typeface="+mn-cs"/>
                        </a:rPr>
                        <a:t>ATM</a:t>
                      </a:r>
                      <a:r>
                        <a:rPr lang="en-US" sz="1600" b="0" i="0" kern="1200" dirty="0">
                          <a:solidFill>
                            <a:schemeClr val="tx1"/>
                          </a:solidFill>
                          <a:effectLst/>
                          <a:latin typeface="+mn-lt"/>
                          <a:ea typeface="+mn-ea"/>
                          <a:cs typeface="+mn-cs"/>
                        </a:rPr>
                        <a:t>) is a switching technique used by telecommunication networks that uses asynchronous time-division multiplexing to encode data into small, fixed-sized cells. </a:t>
                      </a:r>
                      <a:endParaRPr lang="en-US" sz="1600" dirty="0"/>
                    </a:p>
                  </a:txBody>
                  <a:tcPr marT="45705" marB="45705"/>
                </a:tc>
                <a:extLst>
                  <a:ext uri="{0D108BD9-81ED-4DB2-BD59-A6C34878D82A}">
                    <a16:rowId xmlns:a16="http://schemas.microsoft.com/office/drawing/2014/main" val="10003"/>
                  </a:ext>
                </a:extLst>
              </a:tr>
              <a:tr h="822930">
                <a:tc>
                  <a:txBody>
                    <a:bodyPr/>
                    <a:lstStyle/>
                    <a:p>
                      <a:pPr algn="ctr"/>
                      <a:r>
                        <a:rPr lang="en-US" sz="1800" b="1" i="0" kern="1200" dirty="0">
                          <a:solidFill>
                            <a:schemeClr val="tx1"/>
                          </a:solidFill>
                          <a:effectLst/>
                          <a:latin typeface="+mn-lt"/>
                          <a:ea typeface="+mn-ea"/>
                          <a:cs typeface="+mn-cs"/>
                        </a:rPr>
                        <a:t>Frame relay</a:t>
                      </a:r>
                      <a:endParaRPr lang="en-US" sz="1800" b="1" dirty="0"/>
                    </a:p>
                  </a:txBody>
                  <a:tcPr marT="45705" marB="45705"/>
                </a:tc>
                <a:tc>
                  <a:txBody>
                    <a:bodyPr/>
                    <a:lstStyle/>
                    <a:p>
                      <a:pPr algn="just"/>
                      <a:r>
                        <a:rPr lang="en-US" sz="1600" b="1" i="0" kern="1200" dirty="0">
                          <a:solidFill>
                            <a:schemeClr val="tx1"/>
                          </a:solidFill>
                          <a:effectLst/>
                          <a:latin typeface="+mn-lt"/>
                          <a:ea typeface="+mn-ea"/>
                          <a:cs typeface="+mn-cs"/>
                        </a:rPr>
                        <a:t>Frame relay</a:t>
                      </a:r>
                      <a:r>
                        <a:rPr lang="en-US" sz="1600" b="0" i="0" kern="1200" dirty="0">
                          <a:solidFill>
                            <a:schemeClr val="tx1"/>
                          </a:solidFill>
                          <a:effectLst/>
                          <a:latin typeface="+mn-lt"/>
                          <a:ea typeface="+mn-ea"/>
                          <a:cs typeface="+mn-cs"/>
                        </a:rPr>
                        <a:t> is a data link layer, digital packet switching network protocol technology designed to connect Local Area Networks (LANs) and transfer data across Wide Area Networks (WANs).</a:t>
                      </a:r>
                      <a:endParaRPr lang="en-US" sz="1600" dirty="0"/>
                    </a:p>
                  </a:txBody>
                  <a:tcPr marT="45705" marB="45705"/>
                </a:tc>
                <a:extLst>
                  <a:ext uri="{0D108BD9-81ED-4DB2-BD59-A6C34878D82A}">
                    <a16:rowId xmlns:a16="http://schemas.microsoft.com/office/drawing/2014/main" val="10004"/>
                  </a:ext>
                </a:extLst>
              </a:tr>
              <a:tr h="914370">
                <a:tc>
                  <a:txBody>
                    <a:bodyPr/>
                    <a:lstStyle/>
                    <a:p>
                      <a:pPr algn="ctr"/>
                      <a:r>
                        <a:rPr lang="en-US" sz="1800" b="1" i="0" kern="1200" dirty="0">
                          <a:solidFill>
                            <a:schemeClr val="tx1"/>
                          </a:solidFill>
                          <a:effectLst/>
                          <a:latin typeface="+mn-lt"/>
                          <a:ea typeface="+mn-ea"/>
                          <a:cs typeface="+mn-cs"/>
                        </a:rPr>
                        <a:t>NetBIOS</a:t>
                      </a:r>
                      <a:endParaRPr lang="en-US" sz="1800" b="1" dirty="0"/>
                    </a:p>
                  </a:txBody>
                  <a:tcPr marT="45705" marB="45705"/>
                </a:tc>
                <a:tc>
                  <a:txBody>
                    <a:bodyPr/>
                    <a:lstStyle/>
                    <a:p>
                      <a:pPr algn="just"/>
                      <a:r>
                        <a:rPr lang="en-US" sz="1800" b="1" i="0" kern="1200" dirty="0">
                          <a:solidFill>
                            <a:schemeClr val="tx1"/>
                          </a:solidFill>
                          <a:effectLst/>
                          <a:latin typeface="+mn-lt"/>
                          <a:ea typeface="+mn-ea"/>
                          <a:cs typeface="+mn-cs"/>
                        </a:rPr>
                        <a:t>NetBIOS</a:t>
                      </a:r>
                      <a:r>
                        <a:rPr lang="en-US" sz="1800" b="0" i="0" kern="1200" dirty="0">
                          <a:solidFill>
                            <a:schemeClr val="tx1"/>
                          </a:solidFill>
                          <a:effectLst/>
                          <a:latin typeface="+mn-lt"/>
                          <a:ea typeface="+mn-ea"/>
                          <a:cs typeface="+mn-cs"/>
                        </a:rPr>
                        <a:t> (Network Basic </a:t>
                      </a:r>
                      <a:r>
                        <a:rPr lang="en-US" sz="1800" b="0" i="0" kern="1200" dirty="0" err="1">
                          <a:solidFill>
                            <a:schemeClr val="tx1"/>
                          </a:solidFill>
                          <a:effectLst/>
                          <a:latin typeface="+mn-lt"/>
                          <a:ea typeface="+mn-ea"/>
                          <a:cs typeface="+mn-cs"/>
                        </a:rPr>
                        <a:t>Input/Output</a:t>
                      </a:r>
                      <a:r>
                        <a:rPr lang="en-US" sz="1800" b="0" i="0" kern="1200" dirty="0">
                          <a:solidFill>
                            <a:schemeClr val="tx1"/>
                          </a:solidFill>
                          <a:effectLst/>
                          <a:latin typeface="+mn-lt"/>
                          <a:ea typeface="+mn-ea"/>
                          <a:cs typeface="+mn-cs"/>
                        </a:rPr>
                        <a:t> System) is a program that allows applications on different computers to communicate within a local area network (LAN).</a:t>
                      </a:r>
                      <a:endParaRPr lang="en-US" sz="1600" dirty="0"/>
                    </a:p>
                  </a:txBody>
                  <a:tcPr marT="45705" marB="45705"/>
                </a:tc>
                <a:extLst>
                  <a:ext uri="{0D108BD9-81ED-4DB2-BD59-A6C34878D82A}">
                    <a16:rowId xmlns:a16="http://schemas.microsoft.com/office/drawing/2014/main" val="10005"/>
                  </a:ext>
                </a:extLst>
              </a:tr>
              <a:tr h="1025766">
                <a:tc>
                  <a:txBody>
                    <a:bodyPr/>
                    <a:lstStyle/>
                    <a:p>
                      <a:pPr algn="ctr"/>
                      <a:r>
                        <a:rPr lang="en-US" sz="1800" b="1" i="0" kern="1200" dirty="0">
                          <a:solidFill>
                            <a:schemeClr val="tx1"/>
                          </a:solidFill>
                          <a:effectLst/>
                          <a:latin typeface="+mn-lt"/>
                          <a:ea typeface="+mn-ea"/>
                          <a:cs typeface="+mn-cs"/>
                        </a:rPr>
                        <a:t>PPTP</a:t>
                      </a:r>
                      <a:endParaRPr lang="en-US" sz="1800" b="1" dirty="0"/>
                    </a:p>
                  </a:txBody>
                  <a:tcPr marT="45705" marB="45705"/>
                </a:tc>
                <a:tc>
                  <a:txBody>
                    <a:bodyPr/>
                    <a:lstStyle/>
                    <a:p>
                      <a:pPr algn="just"/>
                      <a:r>
                        <a:rPr lang="en-US" sz="1800" b="0" i="0" kern="1200" dirty="0">
                          <a:solidFill>
                            <a:schemeClr val="tx1"/>
                          </a:solidFill>
                          <a:effectLst/>
                          <a:latin typeface="+mn-lt"/>
                          <a:ea typeface="+mn-ea"/>
                          <a:cs typeface="+mn-cs"/>
                        </a:rPr>
                        <a:t>The Point-to-Point Tunneling Protocol (</a:t>
                      </a:r>
                      <a:r>
                        <a:rPr lang="en-US" sz="1800" b="1" i="0" kern="1200" dirty="0">
                          <a:solidFill>
                            <a:schemeClr val="tx1"/>
                          </a:solidFill>
                          <a:effectLst/>
                          <a:latin typeface="+mn-lt"/>
                          <a:ea typeface="+mn-ea"/>
                          <a:cs typeface="+mn-cs"/>
                        </a:rPr>
                        <a:t>PPTP</a:t>
                      </a:r>
                      <a:r>
                        <a:rPr lang="en-US" sz="1800" b="0" i="0" kern="1200" dirty="0">
                          <a:solidFill>
                            <a:schemeClr val="tx1"/>
                          </a:solidFill>
                          <a:effectLst/>
                          <a:latin typeface="+mn-lt"/>
                          <a:ea typeface="+mn-ea"/>
                          <a:cs typeface="+mn-cs"/>
                        </a:rPr>
                        <a:t>) is a method for implementing virtual private networks, with many known security issues.</a:t>
                      </a:r>
                      <a:endParaRPr lang="en-US" sz="1600" dirty="0"/>
                    </a:p>
                  </a:txBody>
                  <a:tcPr marT="45705" marB="45705"/>
                </a:tc>
                <a:extLst>
                  <a:ext uri="{0D108BD9-81ED-4DB2-BD59-A6C34878D82A}">
                    <a16:rowId xmlns:a16="http://schemas.microsoft.com/office/drawing/2014/main" val="10006"/>
                  </a:ext>
                </a:extLst>
              </a:tr>
            </a:tbl>
          </a:graphicData>
        </a:graphic>
      </p:graphicFrame>
      <p:sp>
        <p:nvSpPr>
          <p:cNvPr id="4" name="Date Placeholder 3"/>
          <p:cNvSpPr>
            <a:spLocks noGrp="1"/>
          </p:cNvSpPr>
          <p:nvPr>
            <p:ph type="dt" sz="half" idx="10"/>
          </p:nvPr>
        </p:nvSpPr>
        <p:spPr/>
        <p:txBody>
          <a:bodyPr/>
          <a:lstStyle/>
          <a:p>
            <a:pPr>
              <a:defRPr/>
            </a:pPr>
            <a:fld id="{2C58A1ED-CF46-4C62-BF64-88B9EDE68A6D}" type="datetime1">
              <a:rPr lang="en-US" smtClean="0"/>
              <a:pPr>
                <a:defRPr/>
              </a:pPr>
              <a:t>2/28/2024</a:t>
            </a:fld>
            <a:endParaRPr lang="en-US"/>
          </a:p>
        </p:txBody>
      </p:sp>
      <p:sp>
        <p:nvSpPr>
          <p:cNvPr id="6" name="Slide Number Placeholder 5"/>
          <p:cNvSpPr>
            <a:spLocks noGrp="1"/>
          </p:cNvSpPr>
          <p:nvPr>
            <p:ph type="sldNum" sz="quarter" idx="12"/>
          </p:nvPr>
        </p:nvSpPr>
        <p:spPr/>
        <p:txBody>
          <a:bodyPr/>
          <a:lstStyle/>
          <a:p>
            <a:fld id="{6876EFF4-C03D-4CCD-A348-A83D22CFB359}" type="slidenum">
              <a:rPr lang="en-US" altLang="en-US" smtClean="0"/>
              <a:pPr/>
              <a:t>70</a:t>
            </a:fld>
            <a:endParaRPr lang="en-US" altLang="en-US"/>
          </a:p>
        </p:txBody>
      </p:sp>
    </p:spTree>
  </p:cSld>
  <p:clrMapOvr>
    <a:masterClrMapping/>
  </p:clrMapOvr>
  <p:transition spd="med">
    <p:pull/>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7"/>
          <p:cNvSpPr>
            <a:spLocks noGrp="1"/>
          </p:cNvSpPr>
          <p:nvPr>
            <p:ph type="title"/>
          </p:nvPr>
        </p:nvSpPr>
        <p:spPr/>
        <p:txBody>
          <a:bodyPr/>
          <a:lstStyle/>
          <a:p>
            <a:pPr eaLnBrk="1" hangingPunct="1"/>
            <a:r>
              <a:rPr lang="en-US" altLang="en-US" b="1">
                <a:solidFill>
                  <a:srgbClr val="0000FF"/>
                </a:solidFill>
              </a:rPr>
              <a:t>Summary of layers</a:t>
            </a:r>
          </a:p>
        </p:txBody>
      </p:sp>
      <p:pic>
        <p:nvPicPr>
          <p:cNvPr id="74755" name="Picture 6"/>
          <p:cNvPicPr>
            <a:picLocks noChangeAspect="1" noChangeArrowheads="1"/>
          </p:cNvPicPr>
          <p:nvPr/>
        </p:nvPicPr>
        <p:blipFill>
          <a:blip r:embed="rId3"/>
          <a:srcRect/>
          <a:stretch>
            <a:fillRect/>
          </a:stretch>
        </p:blipFill>
        <p:spPr bwMode="auto">
          <a:xfrm>
            <a:off x="1868488" y="1644650"/>
            <a:ext cx="8189912" cy="3765550"/>
          </a:xfrm>
          <a:prstGeom prst="rect">
            <a:avLst/>
          </a:prstGeom>
          <a:noFill/>
          <a:ln w="9525">
            <a:noFill/>
            <a:miter lim="800000"/>
            <a:headEnd/>
            <a:tailEnd/>
          </a:ln>
        </p:spPr>
      </p:pic>
      <p:sp>
        <p:nvSpPr>
          <p:cNvPr id="6" name="Date Placeholder 5"/>
          <p:cNvSpPr>
            <a:spLocks noGrp="1"/>
          </p:cNvSpPr>
          <p:nvPr>
            <p:ph type="dt" sz="half" idx="10"/>
          </p:nvPr>
        </p:nvSpPr>
        <p:spPr/>
        <p:txBody>
          <a:bodyPr/>
          <a:lstStyle/>
          <a:p>
            <a:pPr>
              <a:defRPr/>
            </a:pPr>
            <a:fld id="{A548F5C2-D3C7-455C-A9C6-30B4A16DF333}" type="datetime1">
              <a:rPr lang="en-US" smtClean="0"/>
              <a:pPr>
                <a:defRPr/>
              </a:pPr>
              <a:t>2/28/2024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71</a:t>
            </a:fld>
            <a:endParaRPr lang="en-US" altLang="en-US"/>
          </a:p>
        </p:txBody>
      </p:sp>
    </p:spTree>
  </p:cSld>
  <p:clrMapOvr>
    <a:masterClrMapping/>
  </p:clrMapOvr>
  <p:transition spd="med">
    <p:pull/>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fld id="{A2520208-E8DB-408C-9078-EC62F3E2B1B7}" type="datetime1">
              <a:rPr lang="en-US" smtClean="0"/>
              <a:pPr/>
              <a:t>2/28/2024</a:t>
            </a:fld>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72</a:t>
            </a:fld>
            <a:endParaRPr lang="en-US" dirty="0"/>
          </a:p>
        </p:txBody>
      </p:sp>
      <p:pic>
        <p:nvPicPr>
          <p:cNvPr id="1026" name="Picture 2" descr="Image result for osi model"/>
          <p:cNvPicPr>
            <a:picLocks noChangeAspect="1" noChangeArrowheads="1"/>
          </p:cNvPicPr>
          <p:nvPr/>
        </p:nvPicPr>
        <p:blipFill>
          <a:blip r:embed="rId2"/>
          <a:srcRect/>
          <a:stretch>
            <a:fillRect/>
          </a:stretch>
        </p:blipFill>
        <p:spPr bwMode="auto">
          <a:xfrm>
            <a:off x="1534392" y="969821"/>
            <a:ext cx="4943239" cy="5098470"/>
          </a:xfrm>
          <a:prstGeom prst="rect">
            <a:avLst/>
          </a:prstGeom>
          <a:noFill/>
        </p:spPr>
      </p:pic>
      <p:pic>
        <p:nvPicPr>
          <p:cNvPr id="1028" name="Picture 4" descr="Image result for osi model"/>
          <p:cNvPicPr>
            <a:picLocks noChangeAspect="1" noChangeArrowheads="1"/>
          </p:cNvPicPr>
          <p:nvPr/>
        </p:nvPicPr>
        <p:blipFill>
          <a:blip r:embed="rId3"/>
          <a:srcRect/>
          <a:stretch>
            <a:fillRect/>
          </a:stretch>
        </p:blipFill>
        <p:spPr bwMode="auto">
          <a:xfrm>
            <a:off x="6561403" y="969390"/>
            <a:ext cx="4096206" cy="5071193"/>
          </a:xfrm>
          <a:prstGeom prst="rect">
            <a:avLst/>
          </a:prstGeom>
          <a:noFill/>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F9EBE5E-55D5-4BF3-8E8C-5A02AA582FC2}" type="datetime1">
              <a:rPr lang="en-US" smtClean="0"/>
              <a:pPr/>
              <a:t>2/28/2024</a:t>
            </a:fld>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73</a:t>
            </a:fld>
            <a:endParaRPr lang="en-US" dirty="0"/>
          </a:p>
        </p:txBody>
      </p:sp>
      <p:sp>
        <p:nvSpPr>
          <p:cNvPr id="1026" name="AutoShape 2" descr="Image result for osi model"/>
          <p:cNvSpPr>
            <a:spLocks noChangeAspect="1" noChangeArrowheads="1"/>
          </p:cNvSpPr>
          <p:nvPr/>
        </p:nvSpPr>
        <p:spPr bwMode="auto">
          <a:xfrm>
            <a:off x="1640681"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Image result for osi model"/>
          <p:cNvSpPr>
            <a:spLocks noChangeAspect="1" noChangeArrowheads="1"/>
          </p:cNvSpPr>
          <p:nvPr/>
        </p:nvSpPr>
        <p:spPr bwMode="auto">
          <a:xfrm>
            <a:off x="1640681"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Image result for osi model"/>
          <p:cNvSpPr>
            <a:spLocks noChangeAspect="1" noChangeArrowheads="1"/>
          </p:cNvSpPr>
          <p:nvPr/>
        </p:nvSpPr>
        <p:spPr bwMode="auto">
          <a:xfrm>
            <a:off x="1640681"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Image result for osi model"/>
          <p:cNvSpPr>
            <a:spLocks noChangeAspect="1" noChangeArrowheads="1"/>
          </p:cNvSpPr>
          <p:nvPr/>
        </p:nvSpPr>
        <p:spPr bwMode="auto">
          <a:xfrm>
            <a:off x="1640681"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4" name="AutoShape 10" descr="seven layers of OSI model"/>
          <p:cNvSpPr>
            <a:spLocks noChangeAspect="1" noChangeArrowheads="1"/>
          </p:cNvSpPr>
          <p:nvPr/>
        </p:nvSpPr>
        <p:spPr bwMode="auto">
          <a:xfrm>
            <a:off x="1640681"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35" name="Picture 11" descr="C:\Users\Dr. Arun\Desktop\seven-layers-of-OSI-model.png"/>
          <p:cNvPicPr>
            <a:picLocks noChangeAspect="1" noChangeArrowheads="1"/>
          </p:cNvPicPr>
          <p:nvPr/>
        </p:nvPicPr>
        <p:blipFill>
          <a:blip r:embed="rId2"/>
          <a:srcRect/>
          <a:stretch>
            <a:fillRect/>
          </a:stretch>
        </p:blipFill>
        <p:spPr bwMode="auto">
          <a:xfrm>
            <a:off x="3217070" y="281420"/>
            <a:ext cx="4625655" cy="6271780"/>
          </a:xfrm>
          <a:prstGeom prst="rect">
            <a:avLst/>
          </a:prstGeom>
          <a:noFill/>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8" name="Rectangle 2"/>
          <p:cNvSpPr>
            <a:spLocks noChangeArrowheads="1"/>
          </p:cNvSpPr>
          <p:nvPr/>
        </p:nvSpPr>
        <p:spPr bwMode="auto">
          <a:xfrm>
            <a:off x="1524000" y="0"/>
            <a:ext cx="9144000" cy="838200"/>
          </a:xfrm>
          <a:prstGeom prst="rect">
            <a:avLst/>
          </a:prstGeom>
          <a:solidFill>
            <a:srgbClr val="33CCFF"/>
          </a:solidFill>
          <a:ln w="9525">
            <a:solidFill>
              <a:schemeClr val="tx1"/>
            </a:solidFill>
            <a:miter lim="800000"/>
            <a:headEnd/>
            <a:tailEnd/>
          </a:ln>
          <a:effectLst/>
        </p:spPr>
        <p:txBody>
          <a:bodyPr wrap="none" anchor="ctr"/>
          <a:lstStyle/>
          <a:p>
            <a:pPr algn="ctr">
              <a:defRPr/>
            </a:pPr>
            <a:endParaRPr lang="en-US" sz="3200">
              <a:effectLst>
                <a:outerShdw blurRad="38100" dist="38100" dir="2700000" algn="tl">
                  <a:srgbClr val="FFFFFF"/>
                </a:outerShdw>
              </a:effectLst>
            </a:endParaRPr>
          </a:p>
        </p:txBody>
      </p:sp>
      <p:sp>
        <p:nvSpPr>
          <p:cNvPr id="679939" name="Text Box 3"/>
          <p:cNvSpPr txBox="1">
            <a:spLocks noChangeArrowheads="1"/>
          </p:cNvSpPr>
          <p:nvPr/>
        </p:nvSpPr>
        <p:spPr bwMode="auto">
          <a:xfrm>
            <a:off x="1752601" y="76200"/>
            <a:ext cx="4906963" cy="584200"/>
          </a:xfrm>
          <a:prstGeom prst="rect">
            <a:avLst/>
          </a:prstGeom>
          <a:noFill/>
          <a:ln w="9525">
            <a:noFill/>
            <a:miter lim="800000"/>
            <a:headEnd/>
            <a:tailEnd/>
          </a:ln>
          <a:effectLst/>
        </p:spPr>
        <p:txBody>
          <a:bodyPr wrap="none">
            <a:spAutoFit/>
          </a:bodyPr>
          <a:lstStyle/>
          <a:p>
            <a:pPr>
              <a:defRPr/>
            </a:pPr>
            <a:r>
              <a:rPr lang="en-US" sz="3200" dirty="0">
                <a:effectLst>
                  <a:outerShdw blurRad="38100" dist="38100" dir="2700000" algn="tl">
                    <a:srgbClr val="C0C0C0"/>
                  </a:outerShdw>
                </a:effectLst>
                <a:latin typeface="Times" charset="0"/>
              </a:rPr>
              <a:t>TCP/IP PROTOCOL SUITE</a:t>
            </a:r>
          </a:p>
        </p:txBody>
      </p:sp>
      <p:sp>
        <p:nvSpPr>
          <p:cNvPr id="76804" name="Text Box 4"/>
          <p:cNvSpPr txBox="1">
            <a:spLocks noChangeArrowheads="1"/>
          </p:cNvSpPr>
          <p:nvPr/>
        </p:nvSpPr>
        <p:spPr bwMode="auto">
          <a:xfrm>
            <a:off x="9753600" y="6400801"/>
            <a:ext cx="184150" cy="366713"/>
          </a:xfrm>
          <a:prstGeom prst="rect">
            <a:avLst/>
          </a:prstGeom>
          <a:noFill/>
          <a:ln w="9525">
            <a:noFill/>
            <a:miter lim="800000"/>
            <a:headEnd/>
            <a:tailEnd/>
          </a:ln>
        </p:spPr>
        <p:txBody>
          <a:bodyPr wrap="none">
            <a:spAutoFit/>
          </a:bodyPr>
          <a:lstStyle/>
          <a:p>
            <a:endParaRPr lang="en-US" altLang="en-US">
              <a:latin typeface="Calibri" pitchFamily="34" charset="0"/>
            </a:endParaRPr>
          </a:p>
        </p:txBody>
      </p:sp>
      <p:sp>
        <p:nvSpPr>
          <p:cNvPr id="679941" name="Rectangle 5"/>
          <p:cNvSpPr>
            <a:spLocks noChangeArrowheads="1"/>
          </p:cNvSpPr>
          <p:nvPr/>
        </p:nvSpPr>
        <p:spPr bwMode="auto">
          <a:xfrm>
            <a:off x="2498725" y="366624"/>
            <a:ext cx="7696200" cy="6124754"/>
          </a:xfrm>
          <a:prstGeom prst="rect">
            <a:avLst/>
          </a:prstGeom>
          <a:noFill/>
          <a:ln w="9525">
            <a:noFill/>
            <a:miter lim="800000"/>
            <a:headEnd/>
            <a:tailEnd/>
          </a:ln>
          <a:effectLst/>
        </p:spPr>
        <p:txBody>
          <a:bodyPr anchor="ctr">
            <a:spAutoFit/>
          </a:bodyPr>
          <a:lstStyle/>
          <a:p>
            <a:pPr algn="just" eaLnBrk="1" hangingPunct="1">
              <a:defRPr/>
            </a:pPr>
            <a:endParaRPr lang="en-US" sz="2800" dirty="0">
              <a:effectLst>
                <a:outerShdw blurRad="38100" dist="38100" dir="2700000" algn="tl">
                  <a:srgbClr val="C0C0C0"/>
                </a:outerShdw>
              </a:effectLst>
            </a:endParaRPr>
          </a:p>
          <a:p>
            <a:pPr algn="just" eaLnBrk="1" hangingPunct="1">
              <a:defRPr/>
            </a:pPr>
            <a:r>
              <a:rPr lang="en-US" sz="2600" dirty="0"/>
              <a:t>The layers in the </a:t>
            </a:r>
            <a:r>
              <a:rPr lang="en-US" sz="2600" dirty="0">
                <a:solidFill>
                  <a:schemeClr val="hlink"/>
                </a:solidFill>
              </a:rPr>
              <a:t>TCP/IP protocol suite</a:t>
            </a:r>
            <a:r>
              <a:rPr lang="en-US" sz="2600" dirty="0"/>
              <a:t> do not exactly match those in the OSI model. The original TCP/IP protocol suite was defined as having four layers: </a:t>
            </a:r>
            <a:r>
              <a:rPr lang="en-US" sz="2600" dirty="0">
                <a:solidFill>
                  <a:schemeClr val="folHlink"/>
                </a:solidFill>
              </a:rPr>
              <a:t>host-to-network</a:t>
            </a:r>
            <a:r>
              <a:rPr lang="en-US" sz="2600" dirty="0"/>
              <a:t>, </a:t>
            </a:r>
            <a:r>
              <a:rPr lang="en-US" sz="2600" dirty="0">
                <a:solidFill>
                  <a:schemeClr val="folHlink"/>
                </a:solidFill>
              </a:rPr>
              <a:t>internet</a:t>
            </a:r>
            <a:r>
              <a:rPr lang="en-US" sz="2600" dirty="0"/>
              <a:t>, </a:t>
            </a:r>
            <a:r>
              <a:rPr lang="en-US" sz="2600" dirty="0">
                <a:solidFill>
                  <a:schemeClr val="folHlink"/>
                </a:solidFill>
              </a:rPr>
              <a:t>transport</a:t>
            </a:r>
            <a:r>
              <a:rPr lang="en-US" sz="2600" dirty="0"/>
              <a:t>, and </a:t>
            </a:r>
            <a:r>
              <a:rPr lang="en-US" sz="2600" dirty="0">
                <a:solidFill>
                  <a:schemeClr val="folHlink"/>
                </a:solidFill>
              </a:rPr>
              <a:t>application</a:t>
            </a:r>
            <a:r>
              <a:rPr lang="en-US" sz="2600" dirty="0"/>
              <a:t>. </a:t>
            </a:r>
          </a:p>
          <a:p>
            <a:pPr algn="just" eaLnBrk="1" hangingPunct="1">
              <a:defRPr/>
            </a:pPr>
            <a:endParaRPr lang="en-US" sz="2600" dirty="0"/>
          </a:p>
          <a:p>
            <a:pPr algn="just" eaLnBrk="1" hangingPunct="1">
              <a:defRPr/>
            </a:pPr>
            <a:r>
              <a:rPr lang="en-US" sz="2600" dirty="0"/>
              <a:t>However, when TCP/IP is compared to OSI, we can say that the TCP/IP protocol suite is made of five layers: </a:t>
            </a:r>
          </a:p>
          <a:p>
            <a:pPr marL="457200" indent="-457200" algn="just">
              <a:buFont typeface="Arial" panose="020B0604020202020204" pitchFamily="34" charset="0"/>
              <a:buChar char="•"/>
              <a:defRPr/>
            </a:pPr>
            <a:r>
              <a:rPr lang="en-US" sz="2600" dirty="0">
                <a:solidFill>
                  <a:schemeClr val="folHlink"/>
                </a:solidFill>
              </a:rPr>
              <a:t>physical</a:t>
            </a:r>
            <a:r>
              <a:rPr lang="en-US" sz="2600" dirty="0"/>
              <a:t> </a:t>
            </a:r>
          </a:p>
          <a:p>
            <a:pPr marL="457200" indent="-457200" algn="just">
              <a:buFont typeface="Arial" panose="020B0604020202020204" pitchFamily="34" charset="0"/>
              <a:buChar char="•"/>
              <a:defRPr/>
            </a:pPr>
            <a:r>
              <a:rPr lang="en-US" sz="2600" dirty="0">
                <a:solidFill>
                  <a:schemeClr val="folHlink"/>
                </a:solidFill>
              </a:rPr>
              <a:t>data link</a:t>
            </a:r>
            <a:r>
              <a:rPr lang="en-US" sz="2600" dirty="0"/>
              <a:t> </a:t>
            </a:r>
          </a:p>
          <a:p>
            <a:pPr marL="457200" indent="-457200" algn="just">
              <a:buFont typeface="Arial" panose="020B0604020202020204" pitchFamily="34" charset="0"/>
              <a:buChar char="•"/>
              <a:defRPr/>
            </a:pPr>
            <a:r>
              <a:rPr lang="en-US" sz="2600" dirty="0">
                <a:solidFill>
                  <a:schemeClr val="folHlink"/>
                </a:solidFill>
              </a:rPr>
              <a:t>Internet</a:t>
            </a:r>
            <a:r>
              <a:rPr lang="en-US" sz="2600" dirty="0"/>
              <a:t> </a:t>
            </a:r>
          </a:p>
          <a:p>
            <a:pPr marL="457200" indent="-457200" algn="just">
              <a:buFont typeface="Arial" panose="020B0604020202020204" pitchFamily="34" charset="0"/>
              <a:buChar char="•"/>
              <a:defRPr/>
            </a:pPr>
            <a:r>
              <a:rPr lang="en-US" sz="2600" dirty="0">
                <a:solidFill>
                  <a:schemeClr val="folHlink"/>
                </a:solidFill>
              </a:rPr>
              <a:t>transport</a:t>
            </a:r>
            <a:endParaRPr lang="en-US" sz="2600" dirty="0"/>
          </a:p>
          <a:p>
            <a:pPr marL="457200" indent="-457200" algn="just">
              <a:buFont typeface="Arial" panose="020B0604020202020204" pitchFamily="34" charset="0"/>
              <a:buChar char="•"/>
              <a:defRPr/>
            </a:pPr>
            <a:r>
              <a:rPr lang="en-US" sz="2600" dirty="0">
                <a:solidFill>
                  <a:schemeClr val="folHlink"/>
                </a:solidFill>
              </a:rPr>
              <a:t>application</a:t>
            </a:r>
            <a:r>
              <a:rPr lang="en-US" sz="2600" dirty="0"/>
              <a:t>.</a:t>
            </a:r>
          </a:p>
        </p:txBody>
      </p:sp>
      <p:sp>
        <p:nvSpPr>
          <p:cNvPr id="8" name="Date Placeholder 7"/>
          <p:cNvSpPr>
            <a:spLocks noGrp="1"/>
          </p:cNvSpPr>
          <p:nvPr>
            <p:ph type="dt" sz="half" idx="10"/>
          </p:nvPr>
        </p:nvSpPr>
        <p:spPr/>
        <p:txBody>
          <a:bodyPr/>
          <a:lstStyle/>
          <a:p>
            <a:pPr>
              <a:defRPr/>
            </a:pPr>
            <a:fld id="{C2E76877-C0ED-4360-A75C-EB644EAA96BE}" type="datetime1">
              <a:rPr lang="en-US" smtClean="0"/>
              <a:pPr>
                <a:defRPr/>
              </a:pPr>
              <a:t>2/28/2024</a:t>
            </a:fld>
            <a:endParaRPr lang="en-US"/>
          </a:p>
        </p:txBody>
      </p:sp>
      <p:sp>
        <p:nvSpPr>
          <p:cNvPr id="9" name="Slide Number Placeholder 8"/>
          <p:cNvSpPr>
            <a:spLocks noGrp="1"/>
          </p:cNvSpPr>
          <p:nvPr>
            <p:ph type="sldNum" sz="quarter" idx="12"/>
          </p:nvPr>
        </p:nvSpPr>
        <p:spPr/>
        <p:txBody>
          <a:bodyPr/>
          <a:lstStyle/>
          <a:p>
            <a:fld id="{E28CD728-1C26-4145-A39F-AFD8F67D00F2}" type="slidenum">
              <a:rPr lang="en-US" altLang="en-US" smtClean="0"/>
              <a:pPr/>
              <a:t>74</a:t>
            </a:fld>
            <a:endParaRPr lang="en-US" altLang="en-US"/>
          </a:p>
        </p:txBody>
      </p:sp>
    </p:spTree>
  </p:cSld>
  <p:clrMapOvr>
    <a:masterClrMapping/>
  </p:clrMapOvr>
  <p:transition spd="med">
    <p:pull/>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Line 2"/>
          <p:cNvSpPr>
            <a:spLocks noChangeShapeType="1"/>
          </p:cNvSpPr>
          <p:nvPr/>
        </p:nvSpPr>
        <p:spPr bwMode="auto">
          <a:xfrm>
            <a:off x="1676400" y="152400"/>
            <a:ext cx="8763000" cy="0"/>
          </a:xfrm>
          <a:prstGeom prst="line">
            <a:avLst/>
          </a:prstGeom>
          <a:noFill/>
          <a:ln w="76200">
            <a:solidFill>
              <a:schemeClr val="hlink"/>
            </a:solidFill>
            <a:round/>
            <a:headEnd/>
            <a:tailEnd/>
          </a:ln>
        </p:spPr>
        <p:txBody>
          <a:bodyPr/>
          <a:lstStyle/>
          <a:p>
            <a:endParaRPr lang="en-US"/>
          </a:p>
        </p:txBody>
      </p:sp>
      <p:sp>
        <p:nvSpPr>
          <p:cNvPr id="78851" name="Line 3"/>
          <p:cNvSpPr>
            <a:spLocks noChangeShapeType="1"/>
          </p:cNvSpPr>
          <p:nvPr/>
        </p:nvSpPr>
        <p:spPr bwMode="auto">
          <a:xfrm>
            <a:off x="1676400" y="990600"/>
            <a:ext cx="8763000" cy="0"/>
          </a:xfrm>
          <a:prstGeom prst="line">
            <a:avLst/>
          </a:prstGeom>
          <a:noFill/>
          <a:ln w="19050">
            <a:solidFill>
              <a:schemeClr val="hlink"/>
            </a:solidFill>
            <a:round/>
            <a:headEnd/>
            <a:tailEnd/>
          </a:ln>
        </p:spPr>
        <p:txBody>
          <a:bodyPr/>
          <a:lstStyle/>
          <a:p>
            <a:endParaRPr lang="en-US"/>
          </a:p>
        </p:txBody>
      </p:sp>
      <p:sp>
        <p:nvSpPr>
          <p:cNvPr id="78852" name="Text Box 4"/>
          <p:cNvSpPr txBox="1">
            <a:spLocks noChangeArrowheads="1"/>
          </p:cNvSpPr>
          <p:nvPr/>
        </p:nvSpPr>
        <p:spPr bwMode="auto">
          <a:xfrm>
            <a:off x="1828801" y="381001"/>
            <a:ext cx="3236913" cy="461963"/>
          </a:xfrm>
          <a:prstGeom prst="rect">
            <a:avLst/>
          </a:prstGeom>
          <a:noFill/>
          <a:ln w="9525">
            <a:noFill/>
            <a:miter lim="800000"/>
            <a:headEnd/>
            <a:tailEnd/>
          </a:ln>
        </p:spPr>
        <p:txBody>
          <a:bodyPr wrap="none">
            <a:spAutoFit/>
          </a:bodyPr>
          <a:lstStyle/>
          <a:p>
            <a:r>
              <a:rPr lang="en-US" altLang="en-US" sz="2400" b="1">
                <a:latin typeface="Times New Roman" pitchFamily="18" charset="0"/>
                <a:cs typeface="Times New Roman" pitchFamily="18" charset="0"/>
              </a:rPr>
              <a:t>TCP/IP and OSI model</a:t>
            </a:r>
          </a:p>
        </p:txBody>
      </p:sp>
      <p:sp>
        <p:nvSpPr>
          <p:cNvPr id="78853" name="Line 5"/>
          <p:cNvSpPr>
            <a:spLocks noChangeShapeType="1"/>
          </p:cNvSpPr>
          <p:nvPr/>
        </p:nvSpPr>
        <p:spPr bwMode="auto">
          <a:xfrm>
            <a:off x="1676400" y="6324600"/>
            <a:ext cx="8763000" cy="0"/>
          </a:xfrm>
          <a:prstGeom prst="line">
            <a:avLst/>
          </a:prstGeom>
          <a:noFill/>
          <a:ln w="76200">
            <a:solidFill>
              <a:schemeClr val="hlink"/>
            </a:solidFill>
            <a:round/>
            <a:headEnd/>
            <a:tailEnd/>
          </a:ln>
        </p:spPr>
        <p:txBody>
          <a:bodyPr/>
          <a:lstStyle/>
          <a:p>
            <a:endParaRPr lang="en-US"/>
          </a:p>
        </p:txBody>
      </p:sp>
      <p:pic>
        <p:nvPicPr>
          <p:cNvPr id="78854" name="Picture 7"/>
          <p:cNvPicPr>
            <a:picLocks noChangeAspect="1" noChangeArrowheads="1"/>
          </p:cNvPicPr>
          <p:nvPr/>
        </p:nvPicPr>
        <p:blipFill>
          <a:blip r:embed="rId3"/>
          <a:srcRect/>
          <a:stretch>
            <a:fillRect/>
          </a:stretch>
        </p:blipFill>
        <p:spPr bwMode="auto">
          <a:xfrm>
            <a:off x="2328864" y="874713"/>
            <a:ext cx="7532687" cy="5002212"/>
          </a:xfrm>
          <a:prstGeom prst="rect">
            <a:avLst/>
          </a:prstGeom>
          <a:noFill/>
          <a:ln w="9525">
            <a:noFill/>
            <a:miter lim="800000"/>
            <a:headEnd/>
            <a:tailEnd/>
          </a:ln>
        </p:spPr>
      </p:pic>
      <p:sp>
        <p:nvSpPr>
          <p:cNvPr id="9" name="Date Placeholder 8"/>
          <p:cNvSpPr>
            <a:spLocks noGrp="1"/>
          </p:cNvSpPr>
          <p:nvPr>
            <p:ph type="dt" sz="half" idx="10"/>
          </p:nvPr>
        </p:nvSpPr>
        <p:spPr/>
        <p:txBody>
          <a:bodyPr/>
          <a:lstStyle/>
          <a:p>
            <a:pPr>
              <a:defRPr/>
            </a:pPr>
            <a:fld id="{D49B00D0-C967-41EF-B204-F2DCA6AEDB5A}" type="datetime1">
              <a:rPr lang="en-US" smtClean="0"/>
              <a:pPr>
                <a:defRPr/>
              </a:pPr>
              <a:t>2/28/2024</a:t>
            </a:fld>
            <a:endParaRPr lang="en-US"/>
          </a:p>
        </p:txBody>
      </p:sp>
      <p:sp>
        <p:nvSpPr>
          <p:cNvPr id="10" name="Slide Number Placeholder 9"/>
          <p:cNvSpPr>
            <a:spLocks noGrp="1"/>
          </p:cNvSpPr>
          <p:nvPr>
            <p:ph type="sldNum" sz="quarter" idx="12"/>
          </p:nvPr>
        </p:nvSpPr>
        <p:spPr/>
        <p:txBody>
          <a:bodyPr/>
          <a:lstStyle/>
          <a:p>
            <a:fld id="{E28CD728-1C26-4145-A39F-AFD8F67D00F2}" type="slidenum">
              <a:rPr lang="en-US" altLang="en-US" smtClean="0"/>
              <a:pPr/>
              <a:t>75</a:t>
            </a:fld>
            <a:endParaRPr lang="en-US" altLang="en-US"/>
          </a:p>
        </p:txBody>
      </p:sp>
    </p:spTree>
  </p:cSld>
  <p:clrMapOvr>
    <a:masterClrMapping/>
  </p:clrMapOvr>
  <p:transition spd="med">
    <p:pull/>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fld id="{D07160BB-49CB-48C7-A8BD-F1BCCE067A14}" type="datetime1">
              <a:rPr lang="en-US" smtClean="0"/>
              <a:pPr/>
              <a:t>2/28/2024</a:t>
            </a:fld>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76</a:t>
            </a:fld>
            <a:endParaRPr lang="en-US" dirty="0"/>
          </a:p>
        </p:txBody>
      </p:sp>
      <p:pic>
        <p:nvPicPr>
          <p:cNvPr id="1026" name="Picture 2" descr="Image result for tcp/ip"/>
          <p:cNvPicPr>
            <a:picLocks noChangeAspect="1" noChangeArrowheads="1"/>
          </p:cNvPicPr>
          <p:nvPr/>
        </p:nvPicPr>
        <p:blipFill>
          <a:blip r:embed="rId2" cstate="print"/>
          <a:srcRect/>
          <a:stretch>
            <a:fillRect/>
          </a:stretch>
        </p:blipFill>
        <p:spPr bwMode="auto">
          <a:xfrm>
            <a:off x="2057401" y="0"/>
            <a:ext cx="6623077" cy="6495192"/>
          </a:xfrm>
          <a:prstGeom prst="rect">
            <a:avLst/>
          </a:prstGeom>
          <a:noFill/>
        </p:spPr>
      </p:pic>
      <p:sp>
        <p:nvSpPr>
          <p:cNvPr id="8" name="Rectangle 7"/>
          <p:cNvSpPr/>
          <p:nvPr/>
        </p:nvSpPr>
        <p:spPr>
          <a:xfrm>
            <a:off x="2301923" y="6317258"/>
            <a:ext cx="6295030" cy="2593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Network Interface Layer/Network Access(Host to Network)</a:t>
            </a:r>
            <a:br>
              <a:rPr lang="en-US" b="1" dirty="0"/>
            </a:br>
            <a:endParaRPr lang="en-US" b="1" dirty="0"/>
          </a:p>
        </p:txBody>
      </p:sp>
      <p:sp>
        <p:nvSpPr>
          <p:cNvPr id="3" name="Content Placeholder 2"/>
          <p:cNvSpPr>
            <a:spLocks noGrp="1"/>
          </p:cNvSpPr>
          <p:nvPr>
            <p:ph idx="1"/>
          </p:nvPr>
        </p:nvSpPr>
        <p:spPr/>
        <p:txBody>
          <a:bodyPr>
            <a:normAutofit fontScale="92500" lnSpcReduction="10000"/>
          </a:bodyPr>
          <a:lstStyle/>
          <a:p>
            <a:r>
              <a:rPr lang="en-US" dirty="0"/>
              <a:t>The Network Interface layer (also called the Network Access layer) sends TCP/IP packets on the network medium and receives TCP/IP packets off the network medium. </a:t>
            </a:r>
          </a:p>
          <a:p>
            <a:r>
              <a:rPr lang="en-US" dirty="0"/>
              <a:t>TCP/IP was designed to be independent of the network access method, frame format, and medium. </a:t>
            </a:r>
          </a:p>
          <a:p>
            <a:r>
              <a:rPr lang="en-US" dirty="0"/>
              <a:t>Therefore, you can use TCP/IP to communicate across differing network types that use LAN technologies—such as Ethernet and 802.11 wireless LAN—and WAN technologies—such as Frame Relay and Asynchronous Transfer Mode (ATM).</a:t>
            </a:r>
          </a:p>
          <a:p>
            <a:r>
              <a:rPr lang="en-US" dirty="0"/>
              <a:t> By being independent of any specific network technology, TCP/IP can be adapted to new technologies.</a:t>
            </a:r>
          </a:p>
          <a:p>
            <a:pPr marL="0" indent="0">
              <a:buNone/>
            </a:pPr>
            <a:endParaRPr lang="en-US" dirty="0"/>
          </a:p>
        </p:txBody>
      </p:sp>
      <p:sp>
        <p:nvSpPr>
          <p:cNvPr id="4" name="Date Placeholder 3"/>
          <p:cNvSpPr>
            <a:spLocks noGrp="1"/>
          </p:cNvSpPr>
          <p:nvPr>
            <p:ph type="dt" sz="half" idx="10"/>
          </p:nvPr>
        </p:nvSpPr>
        <p:spPr/>
        <p:txBody>
          <a:bodyPr/>
          <a:lstStyle/>
          <a:p>
            <a:fld id="{36511659-141D-4486-9CDD-14194EFFB219}" type="datetime1">
              <a:rPr lang="en-US" smtClean="0"/>
              <a:pPr/>
              <a:t>2/28/2024</a:t>
            </a:fld>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77</a:t>
            </a:fld>
            <a:endParaRPr lang="en-US" dirty="0"/>
          </a:p>
        </p:txBody>
      </p:sp>
    </p:spTree>
    <p:extLst>
      <p:ext uri="{BB962C8B-B14F-4D97-AF65-F5344CB8AC3E}">
        <p14:creationId xmlns:p14="http://schemas.microsoft.com/office/powerpoint/2010/main" val="39978867"/>
      </p:ext>
    </p:extLst>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Internet Layer</a:t>
            </a:r>
            <a:br>
              <a:rPr lang="en-US" b="1" dirty="0"/>
            </a:br>
            <a:endParaRPr lang="en-US" b="1" dirty="0"/>
          </a:p>
        </p:txBody>
      </p:sp>
      <p:sp>
        <p:nvSpPr>
          <p:cNvPr id="3" name="Content Placeholder 2"/>
          <p:cNvSpPr>
            <a:spLocks noGrp="1"/>
          </p:cNvSpPr>
          <p:nvPr>
            <p:ph idx="1"/>
          </p:nvPr>
        </p:nvSpPr>
        <p:spPr>
          <a:xfrm>
            <a:off x="1981200" y="1143001"/>
            <a:ext cx="8229600" cy="4983163"/>
          </a:xfrm>
        </p:spPr>
        <p:txBody>
          <a:bodyPr>
            <a:noAutofit/>
          </a:bodyPr>
          <a:lstStyle/>
          <a:p>
            <a:r>
              <a:rPr lang="en-US" sz="2000" dirty="0"/>
              <a:t>The Internet layer responsibilities include addressing, packaging, and routing functions. The Internet layer is analogous to the Network layer of the OSI model.</a:t>
            </a:r>
          </a:p>
          <a:p>
            <a:r>
              <a:rPr lang="en-US" sz="2000" dirty="0"/>
              <a:t>The core protocols for the TCP/IP Internet layer consist of the following:</a:t>
            </a:r>
          </a:p>
          <a:p>
            <a:r>
              <a:rPr lang="en-US" sz="2000" b="1" dirty="0"/>
              <a:t>Address Resolution Protocol (ARP) </a:t>
            </a:r>
            <a:r>
              <a:rPr lang="en-US" sz="2000" dirty="0"/>
              <a:t>-resolves the Internet layer address to a Network Interface layer address such as a hardware address.</a:t>
            </a:r>
          </a:p>
          <a:p>
            <a:r>
              <a:rPr lang="en-US" sz="2000" b="1" dirty="0"/>
              <a:t>The Internet Protocol (IP) </a:t>
            </a:r>
            <a:r>
              <a:rPr lang="en-US" sz="2000" dirty="0"/>
              <a:t>-is a routable protocol that addresses, routes, fragments, and reassembles packets.IPv4,IPv6.</a:t>
            </a:r>
          </a:p>
          <a:p>
            <a:r>
              <a:rPr lang="en-US" sz="2000" b="1" dirty="0"/>
              <a:t>The Internet Control Message Protocol (ICMP) </a:t>
            </a:r>
            <a:r>
              <a:rPr lang="en-US" sz="2000" dirty="0"/>
              <a:t>reports errors and other information to help you diagnose unsuccessful packet delivery.</a:t>
            </a:r>
          </a:p>
          <a:p>
            <a:r>
              <a:rPr lang="en-US" sz="2000" b="1" dirty="0"/>
              <a:t>The Internet Group Management Protocol (IGMP) </a:t>
            </a:r>
            <a:r>
              <a:rPr lang="en-US" sz="2000" dirty="0"/>
              <a:t>manages IP multicast groups.</a:t>
            </a:r>
          </a:p>
          <a:p>
            <a:endParaRPr lang="en-US" sz="2000" dirty="0"/>
          </a:p>
        </p:txBody>
      </p:sp>
      <p:sp>
        <p:nvSpPr>
          <p:cNvPr id="4" name="Date Placeholder 3"/>
          <p:cNvSpPr>
            <a:spLocks noGrp="1"/>
          </p:cNvSpPr>
          <p:nvPr>
            <p:ph type="dt" sz="half" idx="10"/>
          </p:nvPr>
        </p:nvSpPr>
        <p:spPr/>
        <p:txBody>
          <a:bodyPr/>
          <a:lstStyle/>
          <a:p>
            <a:fld id="{99DB92CD-EACE-4575-BFB6-92EAFD38E337}" type="datetime1">
              <a:rPr lang="en-US" smtClean="0"/>
              <a:pPr/>
              <a:t>2/28/2024</a:t>
            </a:fld>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78</a:t>
            </a:fld>
            <a:endParaRPr lang="en-US" dirty="0"/>
          </a:p>
        </p:txBody>
      </p:sp>
    </p:spTree>
    <p:extLst>
      <p:ext uri="{BB962C8B-B14F-4D97-AF65-F5344CB8AC3E}">
        <p14:creationId xmlns:p14="http://schemas.microsoft.com/office/powerpoint/2010/main" val="3132481312"/>
      </p:ext>
    </p:extLst>
  </p:cSld>
  <p:clrMapOvr>
    <a:masterClrMapping/>
  </p:clrMapOvr>
  <p:transition spd="slow">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Transport Layer</a:t>
            </a:r>
            <a:br>
              <a:rPr lang="en-US" dirty="0"/>
            </a:br>
            <a:endParaRPr lang="en-US" dirty="0"/>
          </a:p>
        </p:txBody>
      </p:sp>
      <p:sp>
        <p:nvSpPr>
          <p:cNvPr id="3" name="Content Placeholder 2"/>
          <p:cNvSpPr>
            <a:spLocks noGrp="1"/>
          </p:cNvSpPr>
          <p:nvPr>
            <p:ph idx="1"/>
          </p:nvPr>
        </p:nvSpPr>
        <p:spPr>
          <a:xfrm>
            <a:off x="1687774" y="762000"/>
            <a:ext cx="8751627" cy="5594350"/>
          </a:xfrm>
        </p:spPr>
        <p:txBody>
          <a:bodyPr>
            <a:normAutofit fontScale="55000" lnSpcReduction="20000"/>
          </a:bodyPr>
          <a:lstStyle/>
          <a:p>
            <a:r>
              <a:rPr lang="en-US" sz="3300" dirty="0"/>
              <a:t>The </a:t>
            </a:r>
            <a:r>
              <a:rPr lang="en-US" sz="3300" i="1" dirty="0"/>
              <a:t>Transport layer</a:t>
            </a:r>
            <a:r>
              <a:rPr lang="en-US" sz="3300" dirty="0"/>
              <a:t> (also known as the Host-to-Host Transport layer) is responsible for providing the Application layer with session and datagram (</a:t>
            </a:r>
            <a:r>
              <a:rPr lang="en-US" sz="3300" dirty="0" err="1"/>
              <a:t>header+payload</a:t>
            </a:r>
            <a:r>
              <a:rPr lang="en-US" sz="3300" dirty="0"/>
              <a:t>) communication services. The core protocols of the Transport layer are </a:t>
            </a:r>
            <a:r>
              <a:rPr lang="en-US" sz="3300" i="1" dirty="0"/>
              <a:t>Transmission Control Protocol</a:t>
            </a:r>
            <a:r>
              <a:rPr lang="en-US" sz="3300" dirty="0"/>
              <a:t> (TCP) and the </a:t>
            </a:r>
            <a:r>
              <a:rPr lang="en-US" sz="3300" i="1" dirty="0"/>
              <a:t>User Datagram Protocol</a:t>
            </a:r>
            <a:r>
              <a:rPr lang="en-US" sz="3300" dirty="0"/>
              <a:t> (UDP).</a:t>
            </a:r>
          </a:p>
          <a:p>
            <a:r>
              <a:rPr lang="en-US" sz="3300" b="1" dirty="0"/>
              <a:t>TCP  </a:t>
            </a:r>
          </a:p>
          <a:p>
            <a:pPr lvl="1"/>
            <a:r>
              <a:rPr lang="en-US" sz="3300" dirty="0"/>
              <a:t>one-to-one</a:t>
            </a:r>
          </a:p>
          <a:p>
            <a:pPr lvl="1"/>
            <a:r>
              <a:rPr lang="en-US" sz="3300" dirty="0"/>
              <a:t> connection-oriented</a:t>
            </a:r>
          </a:p>
          <a:p>
            <a:pPr lvl="1"/>
            <a:r>
              <a:rPr lang="en-US" sz="3300" dirty="0"/>
              <a:t>reliable communications service</a:t>
            </a:r>
          </a:p>
          <a:p>
            <a:pPr lvl="1"/>
            <a:r>
              <a:rPr lang="en-US" sz="3300" dirty="0"/>
              <a:t>the sequencing and acknowledgment of packets sent.</a:t>
            </a:r>
          </a:p>
          <a:p>
            <a:pPr lvl="1"/>
            <a:r>
              <a:rPr lang="en-US" sz="3300" dirty="0"/>
              <a:t>recovery of packets lost during transmission.</a:t>
            </a:r>
          </a:p>
          <a:p>
            <a:r>
              <a:rPr lang="en-US" sz="3300" b="1" dirty="0"/>
              <a:t>UDP</a:t>
            </a:r>
            <a:r>
              <a:rPr lang="en-US" sz="3300" dirty="0"/>
              <a:t> </a:t>
            </a:r>
          </a:p>
          <a:p>
            <a:pPr lvl="1"/>
            <a:r>
              <a:rPr lang="en-US" sz="3300" dirty="0"/>
              <a:t> one-to-one or one-to-many</a:t>
            </a:r>
          </a:p>
          <a:p>
            <a:pPr lvl="1"/>
            <a:r>
              <a:rPr lang="en-US" sz="3300" dirty="0"/>
              <a:t> connectionless</a:t>
            </a:r>
          </a:p>
          <a:p>
            <a:pPr lvl="1"/>
            <a:r>
              <a:rPr lang="en-US" sz="3300" dirty="0"/>
              <a:t> unreliable communications service.</a:t>
            </a:r>
          </a:p>
          <a:p>
            <a:pPr lvl="1"/>
            <a:r>
              <a:rPr lang="en-US" sz="3300" dirty="0"/>
              <a:t>UDP is used when the amount of data to be transferred is small (such as the data that would fit into a single packet</a:t>
            </a:r>
          </a:p>
          <a:p>
            <a:pPr lvl="1"/>
            <a:r>
              <a:rPr lang="en-US" sz="3300" dirty="0"/>
              <a:t> when the overhead of establishing a TCP connection is not desired or when the applications or upper layer protocols provide reliable delivery.</a:t>
            </a:r>
          </a:p>
          <a:p>
            <a:r>
              <a:rPr lang="en-US" sz="3300" dirty="0"/>
              <a:t>The Transport layer encompasses the responsibilities of the OSI Transport layer and some of the responsibilities of the OSI Session layer.</a:t>
            </a:r>
          </a:p>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79</a:t>
            </a:fld>
            <a:endParaRPr lang="en-US" dirty="0"/>
          </a:p>
        </p:txBody>
      </p:sp>
      <p:sp>
        <p:nvSpPr>
          <p:cNvPr id="6" name="Date Placeholder 5"/>
          <p:cNvSpPr>
            <a:spLocks noGrp="1"/>
          </p:cNvSpPr>
          <p:nvPr>
            <p:ph type="dt" sz="half" idx="10"/>
          </p:nvPr>
        </p:nvSpPr>
        <p:spPr/>
        <p:txBody>
          <a:bodyPr/>
          <a:lstStyle/>
          <a:p>
            <a:pPr>
              <a:defRPr/>
            </a:pPr>
            <a:fld id="{6B93CBFB-3418-472C-9E73-49C1E588961E}" type="datetime1">
              <a:rPr lang="en-US" smtClean="0"/>
              <a:pPr>
                <a:defRPr/>
              </a:pPr>
              <a:t>2/28/2024</a:t>
            </a:fld>
            <a:endParaRPr lang="en-US"/>
          </a:p>
        </p:txBody>
      </p:sp>
    </p:spTree>
    <p:extLst>
      <p:ext uri="{BB962C8B-B14F-4D97-AF65-F5344CB8AC3E}">
        <p14:creationId xmlns:p14="http://schemas.microsoft.com/office/powerpoint/2010/main" val="3576363021"/>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 Network Applications</a:t>
            </a:r>
          </a:p>
        </p:txBody>
      </p:sp>
      <p:sp>
        <p:nvSpPr>
          <p:cNvPr id="3" name="Content Placeholder 2"/>
          <p:cNvSpPr>
            <a:spLocks noGrp="1"/>
          </p:cNvSpPr>
          <p:nvPr>
            <p:ph idx="1"/>
          </p:nvPr>
        </p:nvSpPr>
        <p:spPr>
          <a:xfrm>
            <a:off x="1688207" y="1524001"/>
            <a:ext cx="8857445" cy="5108620"/>
          </a:xfrm>
        </p:spPr>
        <p:txBody>
          <a:bodyPr/>
          <a:lstStyle/>
          <a:p>
            <a:pPr marL="0" indent="0">
              <a:buNone/>
            </a:pPr>
            <a:r>
              <a:rPr lang="en-US" dirty="0"/>
              <a:t>     </a:t>
            </a:r>
            <a:r>
              <a:rPr lang="en-US" sz="2000" dirty="0"/>
              <a:t>Home Network(Peer to Peer)                           Home Network(E-Commerce)</a:t>
            </a:r>
          </a:p>
        </p:txBody>
      </p:sp>
      <p:sp>
        <p:nvSpPr>
          <p:cNvPr id="7" name="Date Placeholder 6"/>
          <p:cNvSpPr>
            <a:spLocks noGrp="1"/>
          </p:cNvSpPr>
          <p:nvPr>
            <p:ph type="dt" sz="half" idx="10"/>
          </p:nvPr>
        </p:nvSpPr>
        <p:spPr/>
        <p:txBody>
          <a:bodyPr/>
          <a:lstStyle/>
          <a:p>
            <a:fld id="{645E8782-3723-4909-9E62-9346ECC2777A}" type="datetime1">
              <a:rPr lang="en-US" smtClean="0"/>
              <a:pPr/>
              <a:t>2/28/2024</a:t>
            </a:fld>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8</a:t>
            </a:fld>
            <a:endParaRPr lang="en-US" dirty="0"/>
          </a:p>
        </p:txBody>
      </p:sp>
      <p:pic>
        <p:nvPicPr>
          <p:cNvPr id="4" name="Picture 4" descr="1-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5988" y="2768960"/>
            <a:ext cx="3578012" cy="32770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2768959"/>
            <a:ext cx="4144851" cy="3299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5903918"/>
      </p:ext>
    </p:extLst>
  </p:cSld>
  <p:clrMapOvr>
    <a:masterClrMapping/>
  </p:clrMapOvr>
  <p:transition spd="slow">
    <p:wip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Layer</a:t>
            </a:r>
            <a:br>
              <a:rPr lang="en-US" dirty="0"/>
            </a:br>
            <a:endParaRPr lang="en-US" dirty="0"/>
          </a:p>
        </p:txBody>
      </p:sp>
      <p:sp>
        <p:nvSpPr>
          <p:cNvPr id="3" name="Content Placeholder 2"/>
          <p:cNvSpPr>
            <a:spLocks noGrp="1"/>
          </p:cNvSpPr>
          <p:nvPr>
            <p:ph idx="1"/>
          </p:nvPr>
        </p:nvSpPr>
        <p:spPr>
          <a:xfrm>
            <a:off x="1706695" y="990600"/>
            <a:ext cx="8730010" cy="5867400"/>
          </a:xfrm>
        </p:spPr>
        <p:txBody>
          <a:bodyPr>
            <a:normAutofit fontScale="55000" lnSpcReduction="20000"/>
          </a:bodyPr>
          <a:lstStyle/>
          <a:p>
            <a:pPr marL="0" indent="0">
              <a:buNone/>
            </a:pPr>
            <a:r>
              <a:rPr lang="en-US" b="1" dirty="0"/>
              <a:t>The </a:t>
            </a:r>
            <a:r>
              <a:rPr lang="en-US" b="1" i="1" dirty="0"/>
              <a:t>Application layer</a:t>
            </a:r>
            <a:r>
              <a:rPr lang="en-US" b="1" dirty="0"/>
              <a:t> provides applications the ability to access the services of the other layers and defines the protocols that applications use to exchange data. There are many Application layer protocols and new protocols are always being developed.</a:t>
            </a:r>
          </a:p>
          <a:p>
            <a:pPr>
              <a:buNone/>
            </a:pPr>
            <a:endParaRPr lang="en-US" dirty="0">
              <a:solidFill>
                <a:srgbClr val="C00000"/>
              </a:solidFill>
            </a:endParaRPr>
          </a:p>
          <a:p>
            <a:pPr>
              <a:buNone/>
            </a:pPr>
            <a:r>
              <a:rPr lang="en-US" dirty="0">
                <a:solidFill>
                  <a:srgbClr val="C00000"/>
                </a:solidFill>
              </a:rPr>
              <a:t>The most widely-known Application layer protocols are those used for the exchange of user information:</a:t>
            </a:r>
          </a:p>
          <a:p>
            <a:r>
              <a:rPr lang="en-US" b="1" dirty="0"/>
              <a:t>The Hypertext Transfer Protocol (HTTP) </a:t>
            </a:r>
            <a:r>
              <a:rPr lang="en-US" dirty="0"/>
              <a:t>is used to transfer files that make up the Web pages of the World Wide Web.</a:t>
            </a:r>
          </a:p>
          <a:p>
            <a:r>
              <a:rPr lang="en-US" b="1" dirty="0"/>
              <a:t>The File Transfer Protocol (FTP) </a:t>
            </a:r>
            <a:r>
              <a:rPr lang="en-US" dirty="0"/>
              <a:t>is used for interactive file transfer.</a:t>
            </a:r>
          </a:p>
          <a:p>
            <a:r>
              <a:rPr lang="en-US" b="1" dirty="0"/>
              <a:t>The Simple Mail Transfer Protocol (SMTP) </a:t>
            </a:r>
            <a:r>
              <a:rPr lang="en-US" dirty="0"/>
              <a:t>is used for the transfer of mail messages and attachments.</a:t>
            </a:r>
          </a:p>
          <a:p>
            <a:r>
              <a:rPr lang="en-US" b="1" dirty="0"/>
              <a:t>Telnet</a:t>
            </a:r>
            <a:r>
              <a:rPr lang="en-US" dirty="0"/>
              <a:t>, a terminal emulation protocol, is used for logging on remotely to network hosts.</a:t>
            </a:r>
          </a:p>
          <a:p>
            <a:pPr>
              <a:buNone/>
            </a:pPr>
            <a:endParaRPr lang="en-US" dirty="0">
              <a:solidFill>
                <a:srgbClr val="C00000"/>
              </a:solidFill>
            </a:endParaRPr>
          </a:p>
          <a:p>
            <a:pPr>
              <a:buNone/>
            </a:pPr>
            <a:r>
              <a:rPr lang="en-US" dirty="0">
                <a:solidFill>
                  <a:srgbClr val="C00000"/>
                </a:solidFill>
              </a:rPr>
              <a:t>Additionally, the following Application layer protocols help facilitate the use and management of TCP/IP networks:</a:t>
            </a:r>
          </a:p>
          <a:p>
            <a:r>
              <a:rPr lang="en-US" b="1" dirty="0"/>
              <a:t>The Domain Name System (DNS) </a:t>
            </a:r>
            <a:r>
              <a:rPr lang="en-US" dirty="0"/>
              <a:t>is used to resolve a host name to an IP address.</a:t>
            </a:r>
          </a:p>
          <a:p>
            <a:r>
              <a:rPr lang="en-US" b="1" dirty="0"/>
              <a:t>The Routing Information Protocol (RIP) </a:t>
            </a:r>
            <a:r>
              <a:rPr lang="en-US" dirty="0"/>
              <a:t>is a routing protocol that routers use to exchange routing information on an IP internetwork.</a:t>
            </a:r>
          </a:p>
          <a:p>
            <a:r>
              <a:rPr lang="en-US" b="1" dirty="0"/>
              <a:t>The Simple Network Management Protocol (SNMP)</a:t>
            </a:r>
            <a:r>
              <a:rPr lang="en-US" dirty="0"/>
              <a:t> is used between a network management console and network devices (routers, bridges, intelligent hubs) to collect and exchange network management information.</a:t>
            </a:r>
          </a:p>
          <a:p>
            <a:r>
              <a:rPr lang="en-US" dirty="0"/>
              <a:t>Examples of Application layer interfaces for TCP/IP applications are Windows Sockets and NetBIOS</a:t>
            </a:r>
          </a:p>
        </p:txBody>
      </p:sp>
      <p:sp>
        <p:nvSpPr>
          <p:cNvPr id="4" name="Date Placeholder 3"/>
          <p:cNvSpPr>
            <a:spLocks noGrp="1"/>
          </p:cNvSpPr>
          <p:nvPr>
            <p:ph type="dt" sz="half" idx="10"/>
          </p:nvPr>
        </p:nvSpPr>
        <p:spPr/>
        <p:txBody>
          <a:bodyPr/>
          <a:lstStyle/>
          <a:p>
            <a:fld id="{554A6650-195A-4724-9325-0F4239BC636D}" type="datetime1">
              <a:rPr lang="en-US" smtClean="0"/>
              <a:pPr/>
              <a:t>2/28/2024</a:t>
            </a:fld>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80</a:t>
            </a:fld>
            <a:endParaRPr lang="en-US" dirty="0"/>
          </a:p>
        </p:txBody>
      </p:sp>
    </p:spTree>
    <p:extLst>
      <p:ext uri="{BB962C8B-B14F-4D97-AF65-F5344CB8AC3E}">
        <p14:creationId xmlns:p14="http://schemas.microsoft.com/office/powerpoint/2010/main" val="1732504029"/>
      </p:ext>
    </p:extLst>
  </p:cSld>
  <p:clrMapOvr>
    <a:masterClrMapping/>
  </p:clrMapOvr>
  <p:transition spd="slow">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ChangeArrowheads="1"/>
          </p:cNvSpPr>
          <p:nvPr/>
        </p:nvSpPr>
        <p:spPr bwMode="ltGray">
          <a:xfrm>
            <a:off x="2942036" y="350838"/>
            <a:ext cx="328613" cy="474662"/>
          </a:xfrm>
          <a:prstGeom prst="rect">
            <a:avLst/>
          </a:prstGeom>
          <a:solidFill>
            <a:schemeClr val="accent2"/>
          </a:solidFill>
          <a:ln w="9525">
            <a:noFill/>
            <a:miter lim="800000"/>
            <a:headEnd/>
            <a:tailEnd/>
          </a:ln>
        </p:spPr>
        <p:txBody>
          <a:bodyPr wrap="none" anchor="ctr"/>
          <a:lstStyle/>
          <a:p>
            <a:pPr algn="ctr" eaLnBrk="1" hangingPunct="1"/>
            <a:endParaRPr kumimoji="1" lang="en-US" sz="2400">
              <a:latin typeface="Tahoma" charset="0"/>
            </a:endParaRPr>
          </a:p>
        </p:txBody>
      </p:sp>
      <p:sp>
        <p:nvSpPr>
          <p:cNvPr id="37892" name="Rectangle 3"/>
          <p:cNvSpPr>
            <a:spLocks noChangeArrowheads="1"/>
          </p:cNvSpPr>
          <p:nvPr/>
        </p:nvSpPr>
        <p:spPr bwMode="ltGray">
          <a:xfrm>
            <a:off x="3228976" y="350838"/>
            <a:ext cx="246460" cy="474662"/>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sz="2400">
              <a:latin typeface="Tahoma" charset="0"/>
            </a:endParaRPr>
          </a:p>
        </p:txBody>
      </p:sp>
      <p:grpSp>
        <p:nvGrpSpPr>
          <p:cNvPr id="2" name="Group 4"/>
          <p:cNvGrpSpPr>
            <a:grpSpLocks/>
          </p:cNvGrpSpPr>
          <p:nvPr/>
        </p:nvGrpSpPr>
        <p:grpSpPr bwMode="auto">
          <a:xfrm>
            <a:off x="3034905" y="773113"/>
            <a:ext cx="553640" cy="474662"/>
            <a:chOff x="309" y="487"/>
            <a:chExt cx="465" cy="299"/>
          </a:xfrm>
        </p:grpSpPr>
        <p:sp>
          <p:nvSpPr>
            <p:cNvPr id="37901" name="Rectangle 5"/>
            <p:cNvSpPr>
              <a:spLocks noChangeArrowheads="1"/>
            </p:cNvSpPr>
            <p:nvPr/>
          </p:nvSpPr>
          <p:spPr bwMode="ltGray">
            <a:xfrm>
              <a:off x="309" y="487"/>
              <a:ext cx="266" cy="299"/>
            </a:xfrm>
            <a:prstGeom prst="rect">
              <a:avLst/>
            </a:prstGeom>
            <a:solidFill>
              <a:schemeClr val="folHlink"/>
            </a:solidFill>
            <a:ln w="9525">
              <a:noFill/>
              <a:miter lim="800000"/>
              <a:headEnd/>
              <a:tailEnd/>
            </a:ln>
          </p:spPr>
          <p:txBody>
            <a:bodyPr wrap="none" anchor="ctr"/>
            <a:lstStyle/>
            <a:p>
              <a:pPr algn="ctr" eaLnBrk="1" hangingPunct="1"/>
              <a:endParaRPr kumimoji="1" lang="en-US" sz="2400">
                <a:latin typeface="Tahoma" charset="0"/>
              </a:endParaRPr>
            </a:p>
          </p:txBody>
        </p:sp>
        <p:sp>
          <p:nvSpPr>
            <p:cNvPr id="37902" name="Rectangle 6"/>
            <p:cNvSpPr>
              <a:spLocks noChangeArrowheads="1"/>
            </p:cNvSpPr>
            <p:nvPr/>
          </p:nvSpPr>
          <p:spPr bwMode="ltGray">
            <a:xfrm>
              <a:off x="542" y="487"/>
              <a:ext cx="232" cy="299"/>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sz="2400">
                <a:latin typeface="Tahoma" charset="0"/>
              </a:endParaRPr>
            </a:p>
          </p:txBody>
        </p:sp>
      </p:grpSp>
      <p:sp>
        <p:nvSpPr>
          <p:cNvPr id="37894" name="Rectangle 7"/>
          <p:cNvSpPr>
            <a:spLocks noChangeArrowheads="1"/>
          </p:cNvSpPr>
          <p:nvPr/>
        </p:nvSpPr>
        <p:spPr bwMode="ltGray">
          <a:xfrm>
            <a:off x="2724151" y="700091"/>
            <a:ext cx="420291"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sz="2400">
              <a:latin typeface="Tahoma" charset="0"/>
            </a:endParaRPr>
          </a:p>
        </p:txBody>
      </p:sp>
      <p:sp>
        <p:nvSpPr>
          <p:cNvPr id="37895" name="Rectangle 8"/>
          <p:cNvSpPr>
            <a:spLocks noChangeArrowheads="1"/>
          </p:cNvSpPr>
          <p:nvPr/>
        </p:nvSpPr>
        <p:spPr bwMode="gray">
          <a:xfrm>
            <a:off x="3200401" y="242888"/>
            <a:ext cx="23813" cy="1052512"/>
          </a:xfrm>
          <a:prstGeom prst="rect">
            <a:avLst/>
          </a:prstGeom>
          <a:solidFill>
            <a:schemeClr val="bg2"/>
          </a:solidFill>
          <a:ln w="9525">
            <a:noFill/>
            <a:miter lim="800000"/>
            <a:headEnd/>
            <a:tailEnd/>
          </a:ln>
        </p:spPr>
        <p:txBody>
          <a:bodyPr wrap="none" anchor="ctr"/>
          <a:lstStyle/>
          <a:p>
            <a:pPr algn="ctr" eaLnBrk="1" hangingPunct="1"/>
            <a:endParaRPr kumimoji="1" lang="en-US" sz="2400">
              <a:latin typeface="Tahoma" charset="0"/>
            </a:endParaRPr>
          </a:p>
        </p:txBody>
      </p:sp>
      <p:sp>
        <p:nvSpPr>
          <p:cNvPr id="37896" name="Rectangle 9"/>
          <p:cNvSpPr>
            <a:spLocks noChangeArrowheads="1"/>
          </p:cNvSpPr>
          <p:nvPr/>
        </p:nvSpPr>
        <p:spPr bwMode="gray">
          <a:xfrm>
            <a:off x="2999187" y="773113"/>
            <a:ext cx="6169819"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sz="2400">
              <a:latin typeface="Tahoma" charset="0"/>
            </a:endParaRPr>
          </a:p>
        </p:txBody>
      </p:sp>
      <p:sp>
        <p:nvSpPr>
          <p:cNvPr id="37897" name="Rectangle 10"/>
          <p:cNvSpPr>
            <a:spLocks noChangeArrowheads="1"/>
          </p:cNvSpPr>
          <p:nvPr/>
        </p:nvSpPr>
        <p:spPr bwMode="auto">
          <a:xfrm>
            <a:off x="2781300" y="1447800"/>
            <a:ext cx="6629400" cy="3810000"/>
          </a:xfrm>
          <a:prstGeom prst="rect">
            <a:avLst/>
          </a:prstGeom>
          <a:noFill/>
          <a:ln w="28575">
            <a:noFill/>
            <a:miter lim="800000"/>
            <a:headEnd/>
            <a:tailEnd/>
          </a:ln>
        </p:spPr>
        <p:txBody>
          <a:bodyPr wrap="none" anchor="ctr"/>
          <a:lstStyle/>
          <a:p>
            <a:endParaRPr lang="en-IN"/>
          </a:p>
        </p:txBody>
      </p:sp>
      <p:sp>
        <p:nvSpPr>
          <p:cNvPr id="37898" name="Rectangle 11"/>
          <p:cNvSpPr>
            <a:spLocks noChangeArrowheads="1"/>
          </p:cNvSpPr>
          <p:nvPr/>
        </p:nvSpPr>
        <p:spPr bwMode="auto">
          <a:xfrm>
            <a:off x="1905000" y="1310186"/>
            <a:ext cx="8534400" cy="5078313"/>
          </a:xfrm>
          <a:prstGeom prst="rect">
            <a:avLst/>
          </a:prstGeom>
          <a:noFill/>
          <a:ln w="9525">
            <a:noFill/>
            <a:miter lim="800000"/>
            <a:headEnd/>
            <a:tailEnd/>
          </a:ln>
        </p:spPr>
        <p:txBody>
          <a:bodyPr wrap="square">
            <a:spAutoFit/>
          </a:bodyPr>
          <a:lstStyle/>
          <a:p>
            <a:pPr algn="just"/>
            <a:r>
              <a:rPr lang="en-US" sz="1600" b="1" dirty="0">
                <a:solidFill>
                  <a:srgbClr val="FF0000"/>
                </a:solidFill>
              </a:rPr>
              <a:t>Physical address(MAC : Media Access Control)</a:t>
            </a:r>
            <a:r>
              <a:rPr lang="en-US" sz="1600" dirty="0"/>
              <a:t>: Each system having a NIC(Network Interface Card). This is specified by the manufacture company of the card. This address is used by data link layer.</a:t>
            </a:r>
          </a:p>
          <a:p>
            <a:pPr algn="just"/>
            <a:r>
              <a:rPr lang="en-US" sz="1600" dirty="0"/>
              <a:t>              </a:t>
            </a:r>
            <a:r>
              <a:rPr lang="en-US" sz="1600" b="1" dirty="0"/>
              <a:t>07:01:02:01:2C:4B,  A 6-byte (12 hexadecimal digits) physical address</a:t>
            </a:r>
          </a:p>
          <a:p>
            <a:pPr algn="just"/>
            <a:endParaRPr lang="en-US" sz="1600" b="1" dirty="0"/>
          </a:p>
          <a:p>
            <a:pPr algn="just"/>
            <a:r>
              <a:rPr lang="en-US" sz="1600" b="1" dirty="0">
                <a:solidFill>
                  <a:srgbClr val="FF0000"/>
                </a:solidFill>
              </a:rPr>
              <a:t>Logical Address:</a:t>
            </a:r>
            <a:r>
              <a:rPr lang="en-US" sz="1600" b="1" dirty="0"/>
              <a:t> </a:t>
            </a:r>
            <a:r>
              <a:rPr lang="en-US" sz="1600" dirty="0"/>
              <a:t>An IP address of the system is called logical address. This address is the combination of Net ID and Host ID. This address can be changed by changing the host position on the network. So it is called logical address. Used in Network layer.</a:t>
            </a:r>
          </a:p>
          <a:p>
            <a:pPr algn="ctr"/>
            <a:r>
              <a:rPr lang="en-US" sz="1600" b="1" dirty="0"/>
              <a:t>An IP address (IPv4) consists of four decimal numbers separated by period.130.57.64.11</a:t>
            </a:r>
          </a:p>
          <a:p>
            <a:pPr algn="just"/>
            <a:br>
              <a:rPr lang="en-US" sz="2000" dirty="0"/>
            </a:br>
            <a:r>
              <a:rPr lang="en-US" sz="1600" b="1" dirty="0">
                <a:solidFill>
                  <a:srgbClr val="FF0000"/>
                </a:solidFill>
              </a:rPr>
              <a:t>Port Address:</a:t>
            </a:r>
            <a:r>
              <a:rPr lang="en-US" sz="1600" dirty="0"/>
              <a:t> There are many application running on the computer. Each application run with a port no.(logically) on the computer. This port no. for application is decided by the Kernel of the OS. This port no. is called port address.</a:t>
            </a:r>
          </a:p>
          <a:p>
            <a:pPr algn="ctr"/>
            <a:r>
              <a:rPr lang="en-US" b="1" i="1" dirty="0"/>
              <a:t>753, 8080 etc.: 16-bit port addr</a:t>
            </a:r>
            <a:r>
              <a:rPr lang="en-US" sz="2000" b="1" i="1" dirty="0"/>
              <a:t>ess represented as one number</a:t>
            </a:r>
          </a:p>
          <a:p>
            <a:pPr algn="ctr"/>
            <a:endParaRPr lang="en-US" sz="2000" b="1" i="1" dirty="0"/>
          </a:p>
          <a:p>
            <a:r>
              <a:rPr lang="en-US" sz="2000" b="1" dirty="0">
                <a:solidFill>
                  <a:srgbClr val="FF0000"/>
                </a:solidFill>
              </a:rPr>
              <a:t>Socket Address:</a:t>
            </a:r>
            <a:r>
              <a:rPr lang="en-US" sz="2000" dirty="0"/>
              <a:t> </a:t>
            </a:r>
            <a:r>
              <a:rPr lang="en-US" sz="1600" dirty="0"/>
              <a:t>Process to process delivery (transport layer communication) needs two identifiers, one is IP address and the other is port number at each end to make a connection.</a:t>
            </a:r>
          </a:p>
          <a:p>
            <a:r>
              <a:rPr lang="en-US" sz="1600" dirty="0"/>
              <a:t>Socket address is the combinations of IP address and port number as shown:</a:t>
            </a:r>
          </a:p>
          <a:p>
            <a:r>
              <a:rPr lang="en-US" sz="2000" dirty="0"/>
              <a:t>                         192.168.10.4 (IP):8080 (Port Number)</a:t>
            </a:r>
            <a:endParaRPr lang="en-US" sz="2000" b="1" i="1" dirty="0"/>
          </a:p>
        </p:txBody>
      </p:sp>
      <p:sp>
        <p:nvSpPr>
          <p:cNvPr id="37899" name="Text Box 12"/>
          <p:cNvSpPr txBox="1">
            <a:spLocks noChangeArrowheads="1"/>
          </p:cNvSpPr>
          <p:nvPr/>
        </p:nvSpPr>
        <p:spPr bwMode="auto">
          <a:xfrm>
            <a:off x="3524250" y="153991"/>
            <a:ext cx="7112460" cy="461665"/>
          </a:xfrm>
          <a:prstGeom prst="rect">
            <a:avLst/>
          </a:prstGeom>
          <a:noFill/>
          <a:ln w="9525">
            <a:noFill/>
            <a:miter lim="800000"/>
            <a:headEnd/>
            <a:tailEnd/>
          </a:ln>
        </p:spPr>
        <p:txBody>
          <a:bodyPr wrap="none">
            <a:spAutoFit/>
          </a:bodyPr>
          <a:lstStyle/>
          <a:p>
            <a:r>
              <a:rPr lang="en-US" sz="2400" b="1" dirty="0">
                <a:latin typeface="Times New Roman" pitchFamily="18" charset="0"/>
                <a:cs typeface="Times New Roman" pitchFamily="18" charset="0"/>
              </a:rPr>
              <a:t>Physical Address, Logical Address and Port Address </a:t>
            </a:r>
          </a:p>
        </p:txBody>
      </p:sp>
      <p:sp>
        <p:nvSpPr>
          <p:cNvPr id="6" name="Date Placeholder 5"/>
          <p:cNvSpPr>
            <a:spLocks noGrp="1"/>
          </p:cNvSpPr>
          <p:nvPr>
            <p:ph type="dt" sz="half" idx="10"/>
          </p:nvPr>
        </p:nvSpPr>
        <p:spPr/>
        <p:txBody>
          <a:bodyPr/>
          <a:lstStyle/>
          <a:p>
            <a:fld id="{CBB4C897-3F19-4EBC-BF6B-9EF7125B4B1B}" type="datetime1">
              <a:rPr lang="en-US" smtClean="0"/>
              <a:pPr/>
              <a:t>2/28/2024</a:t>
            </a:fld>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81</a:t>
            </a:fld>
            <a:endParaRPr lang="en-US"/>
          </a:p>
        </p:txBody>
      </p:sp>
    </p:spTree>
    <p:extLst>
      <p:ext uri="{BB962C8B-B14F-4D97-AF65-F5344CB8AC3E}">
        <p14:creationId xmlns:p14="http://schemas.microsoft.com/office/powerpoint/2010/main" val="508845026"/>
      </p:ext>
    </p:extLst>
  </p:cSld>
  <p:clrMapOvr>
    <a:masterClrMapping/>
  </p:clrMapOvr>
  <p:transition spd="slow">
    <p:wip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9833407-2B47-4D26-86CA-83C9D9F862F2}" type="datetime1">
              <a:rPr lang="en-US" smtClean="0"/>
              <a:pPr/>
              <a:t>2/28/2024</a:t>
            </a:fld>
            <a:endParaRPr lang="en-US" dirty="0"/>
          </a:p>
        </p:txBody>
      </p:sp>
      <p:sp>
        <p:nvSpPr>
          <p:cNvPr id="2" name="Slide Number Placeholder 1"/>
          <p:cNvSpPr>
            <a:spLocks noGrp="1"/>
          </p:cNvSpPr>
          <p:nvPr>
            <p:ph type="sldNum" sz="quarter" idx="12"/>
          </p:nvPr>
        </p:nvSpPr>
        <p:spPr/>
        <p:txBody>
          <a:bodyPr/>
          <a:lstStyle/>
          <a:p>
            <a:fld id="{6D22F896-40B5-4ADD-8801-0D06FADFA095}" type="slidenum">
              <a:rPr lang="en-US" smtClean="0"/>
              <a:pPr/>
              <a:t>82</a:t>
            </a:fld>
            <a:endParaRPr lang="en-US" dirty="0"/>
          </a:p>
        </p:txBody>
      </p:sp>
      <p:pic>
        <p:nvPicPr>
          <p:cNvPr id="31750" name="Picture 6" descr="Image result for IP address"/>
          <p:cNvPicPr>
            <a:picLocks noGrp="1" noChangeAspect="1" noChangeArrowheads="1"/>
          </p:cNvPicPr>
          <p:nvPr>
            <p:ph type="pic" idx="4294967295"/>
          </p:nvPr>
        </p:nvPicPr>
        <p:blipFill>
          <a:blip r:embed="rId2">
            <a:extLst>
              <a:ext uri="{28A0092B-C50C-407E-A947-70E740481C1C}">
                <a14:useLocalDpi xmlns:a14="http://schemas.microsoft.com/office/drawing/2010/main" val="0"/>
              </a:ext>
            </a:extLst>
          </a:blip>
          <a:srcRect l="745" r="745"/>
          <a:stretch>
            <a:fillRect/>
          </a:stretch>
        </p:blipFill>
        <p:spPr bwMode="auto">
          <a:xfrm>
            <a:off x="4719626" y="374072"/>
            <a:ext cx="2366975" cy="2140529"/>
          </a:xfrm>
          <a:prstGeom prst="rect">
            <a:avLst/>
          </a:prstGeom>
          <a:noFill/>
          <a:extLst>
            <a:ext uri="{909E8E84-426E-40DD-AFC4-6F175D3DCCD1}">
              <a14:hiddenFill xmlns:a14="http://schemas.microsoft.com/office/drawing/2010/main">
                <a:solidFill>
                  <a:srgbClr val="FFFFFF"/>
                </a:solidFill>
              </a14:hiddenFill>
            </a:ext>
          </a:extLst>
        </p:spPr>
      </p:pic>
      <p:pic>
        <p:nvPicPr>
          <p:cNvPr id="31760" name="Picture 16" descr="Image result for socket addr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0277" y="4343401"/>
            <a:ext cx="3323897" cy="1636425"/>
          </a:xfrm>
          <a:prstGeom prst="rect">
            <a:avLst/>
          </a:prstGeom>
          <a:noFill/>
          <a:extLst>
            <a:ext uri="{909E8E84-426E-40DD-AFC4-6F175D3DCCD1}">
              <a14:hiddenFill xmlns:a14="http://schemas.microsoft.com/office/drawing/2010/main">
                <a:solidFill>
                  <a:srgbClr val="FFFFFF"/>
                </a:solidFill>
              </a14:hiddenFill>
            </a:ext>
          </a:extLst>
        </p:spPr>
      </p:pic>
      <p:pic>
        <p:nvPicPr>
          <p:cNvPr id="31762" name="Picture 18" descr="Image result for email address examp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0076" y="4419600"/>
            <a:ext cx="2286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31766" name="Picture 22" descr="Image result for url examp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61950" y="4343400"/>
            <a:ext cx="2143125"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Image result for ipv6 address"/>
          <p:cNvPicPr>
            <a:picLocks noChangeAspect="1" noChangeArrowheads="1"/>
          </p:cNvPicPr>
          <p:nvPr/>
        </p:nvPicPr>
        <p:blipFill>
          <a:blip r:embed="rId6"/>
          <a:srcRect/>
          <a:stretch>
            <a:fillRect/>
          </a:stretch>
        </p:blipFill>
        <p:spPr bwMode="auto">
          <a:xfrm>
            <a:off x="6979146" y="370610"/>
            <a:ext cx="3688854" cy="1943100"/>
          </a:xfrm>
          <a:prstGeom prst="rect">
            <a:avLst/>
          </a:prstGeom>
          <a:noFill/>
        </p:spPr>
      </p:pic>
      <p:sp>
        <p:nvSpPr>
          <p:cNvPr id="12" name="TextBox 11"/>
          <p:cNvSpPr txBox="1"/>
          <p:nvPr/>
        </p:nvSpPr>
        <p:spPr>
          <a:xfrm>
            <a:off x="7496826" y="1905001"/>
            <a:ext cx="2851871" cy="646331"/>
          </a:xfrm>
          <a:prstGeom prst="rect">
            <a:avLst/>
          </a:prstGeom>
          <a:noFill/>
        </p:spPr>
        <p:txBody>
          <a:bodyPr wrap="none" rtlCol="0">
            <a:spAutoFit/>
          </a:bodyPr>
          <a:lstStyle/>
          <a:p>
            <a:r>
              <a:rPr lang="en-US" b="1" dirty="0">
                <a:solidFill>
                  <a:srgbClr val="0070C0"/>
                </a:solidFill>
              </a:rPr>
              <a:t>128 -Bit scheme (16 byte),</a:t>
            </a:r>
          </a:p>
          <a:p>
            <a:r>
              <a:rPr lang="en-US" b="1" dirty="0">
                <a:solidFill>
                  <a:srgbClr val="0070C0"/>
                </a:solidFill>
              </a:rPr>
              <a:t> each field 16-bit</a:t>
            </a:r>
          </a:p>
        </p:txBody>
      </p:sp>
      <p:pic>
        <p:nvPicPr>
          <p:cNvPr id="11270" name="Picture 6" descr="Image result for mac address"/>
          <p:cNvPicPr>
            <a:picLocks noChangeAspect="1" noChangeArrowheads="1"/>
          </p:cNvPicPr>
          <p:nvPr/>
        </p:nvPicPr>
        <p:blipFill>
          <a:blip r:embed="rId7"/>
          <a:srcRect/>
          <a:stretch>
            <a:fillRect/>
          </a:stretch>
        </p:blipFill>
        <p:spPr bwMode="auto">
          <a:xfrm>
            <a:off x="1631374" y="203906"/>
            <a:ext cx="2940627" cy="2082095"/>
          </a:xfrm>
          <a:prstGeom prst="rect">
            <a:avLst/>
          </a:prstGeom>
          <a:noFill/>
        </p:spPr>
      </p:pic>
      <p:sp>
        <p:nvSpPr>
          <p:cNvPr id="14" name="TextBox 13"/>
          <p:cNvSpPr txBox="1"/>
          <p:nvPr/>
        </p:nvSpPr>
        <p:spPr>
          <a:xfrm>
            <a:off x="1794164" y="2514600"/>
            <a:ext cx="2582566" cy="369332"/>
          </a:xfrm>
          <a:prstGeom prst="rect">
            <a:avLst/>
          </a:prstGeom>
          <a:noFill/>
        </p:spPr>
        <p:txBody>
          <a:bodyPr wrap="none" rtlCol="0">
            <a:spAutoFit/>
          </a:bodyPr>
          <a:lstStyle/>
          <a:p>
            <a:r>
              <a:rPr lang="en-US" b="1" dirty="0"/>
              <a:t>8-bit (1-byte) each field</a:t>
            </a:r>
          </a:p>
        </p:txBody>
      </p:sp>
    </p:spTree>
    <p:extLst>
      <p:ext uri="{BB962C8B-B14F-4D97-AF65-F5344CB8AC3E}">
        <p14:creationId xmlns:p14="http://schemas.microsoft.com/office/powerpoint/2010/main" val="109264423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750"/>
                                        </p:tgtEl>
                                        <p:attrNameLst>
                                          <p:attrName>style.visibility</p:attrName>
                                        </p:attrNameLst>
                                      </p:cBhvr>
                                      <p:to>
                                        <p:strVal val="visible"/>
                                      </p:to>
                                    </p:set>
                                    <p:anim calcmode="lin" valueType="num">
                                      <p:cBhvr additive="base">
                                        <p:cTn id="7" dur="500" fill="hold"/>
                                        <p:tgtEl>
                                          <p:spTgt spid="31750"/>
                                        </p:tgtEl>
                                        <p:attrNameLst>
                                          <p:attrName>ppt_x</p:attrName>
                                        </p:attrNameLst>
                                      </p:cBhvr>
                                      <p:tavLst>
                                        <p:tav tm="0">
                                          <p:val>
                                            <p:strVal val="#ppt_x"/>
                                          </p:val>
                                        </p:tav>
                                        <p:tav tm="100000">
                                          <p:val>
                                            <p:strVal val="#ppt_x"/>
                                          </p:val>
                                        </p:tav>
                                      </p:tavLst>
                                    </p:anim>
                                    <p:anim calcmode="lin" valueType="num">
                                      <p:cBhvr additive="base">
                                        <p:cTn id="8" dur="500" fill="hold"/>
                                        <p:tgtEl>
                                          <p:spTgt spid="317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1760"/>
                                        </p:tgtEl>
                                        <p:attrNameLst>
                                          <p:attrName>style.visibility</p:attrName>
                                        </p:attrNameLst>
                                      </p:cBhvr>
                                      <p:to>
                                        <p:strVal val="visible"/>
                                      </p:to>
                                    </p:set>
                                    <p:anim calcmode="lin" valueType="num">
                                      <p:cBhvr additive="base">
                                        <p:cTn id="13" dur="500" fill="hold"/>
                                        <p:tgtEl>
                                          <p:spTgt spid="31760"/>
                                        </p:tgtEl>
                                        <p:attrNameLst>
                                          <p:attrName>ppt_x</p:attrName>
                                        </p:attrNameLst>
                                      </p:cBhvr>
                                      <p:tavLst>
                                        <p:tav tm="0">
                                          <p:val>
                                            <p:strVal val="#ppt_x"/>
                                          </p:val>
                                        </p:tav>
                                        <p:tav tm="100000">
                                          <p:val>
                                            <p:strVal val="#ppt_x"/>
                                          </p:val>
                                        </p:tav>
                                      </p:tavLst>
                                    </p:anim>
                                    <p:anim calcmode="lin" valueType="num">
                                      <p:cBhvr additive="base">
                                        <p:cTn id="14" dur="500" fill="hold"/>
                                        <p:tgtEl>
                                          <p:spTgt spid="3176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1762"/>
                                        </p:tgtEl>
                                        <p:attrNameLst>
                                          <p:attrName>style.visibility</p:attrName>
                                        </p:attrNameLst>
                                      </p:cBhvr>
                                      <p:to>
                                        <p:strVal val="visible"/>
                                      </p:to>
                                    </p:set>
                                    <p:anim calcmode="lin" valueType="num">
                                      <p:cBhvr additive="base">
                                        <p:cTn id="19" dur="500" fill="hold"/>
                                        <p:tgtEl>
                                          <p:spTgt spid="31762"/>
                                        </p:tgtEl>
                                        <p:attrNameLst>
                                          <p:attrName>ppt_x</p:attrName>
                                        </p:attrNameLst>
                                      </p:cBhvr>
                                      <p:tavLst>
                                        <p:tav tm="0">
                                          <p:val>
                                            <p:strVal val="#ppt_x"/>
                                          </p:val>
                                        </p:tav>
                                        <p:tav tm="100000">
                                          <p:val>
                                            <p:strVal val="#ppt_x"/>
                                          </p:val>
                                        </p:tav>
                                      </p:tavLst>
                                    </p:anim>
                                    <p:anim calcmode="lin" valueType="num">
                                      <p:cBhvr additive="base">
                                        <p:cTn id="20" dur="500" fill="hold"/>
                                        <p:tgtEl>
                                          <p:spTgt spid="3176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1766"/>
                                        </p:tgtEl>
                                        <p:attrNameLst>
                                          <p:attrName>style.visibility</p:attrName>
                                        </p:attrNameLst>
                                      </p:cBhvr>
                                      <p:to>
                                        <p:strVal val="visible"/>
                                      </p:to>
                                    </p:set>
                                    <p:anim calcmode="lin" valueType="num">
                                      <p:cBhvr additive="base">
                                        <p:cTn id="25" dur="500" fill="hold"/>
                                        <p:tgtEl>
                                          <p:spTgt spid="31766"/>
                                        </p:tgtEl>
                                        <p:attrNameLst>
                                          <p:attrName>ppt_x</p:attrName>
                                        </p:attrNameLst>
                                      </p:cBhvr>
                                      <p:tavLst>
                                        <p:tav tm="0">
                                          <p:val>
                                            <p:strVal val="#ppt_x"/>
                                          </p:val>
                                        </p:tav>
                                        <p:tav tm="100000">
                                          <p:val>
                                            <p:strVal val="#ppt_x"/>
                                          </p:val>
                                        </p:tav>
                                      </p:tavLst>
                                    </p:anim>
                                    <p:anim calcmode="lin" valueType="num">
                                      <p:cBhvr additive="base">
                                        <p:cTn id="26" dur="500" fill="hold"/>
                                        <p:tgtEl>
                                          <p:spTgt spid="317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Between OSI and TCP/IP</a:t>
            </a:r>
          </a:p>
        </p:txBody>
      </p:sp>
      <p:pic>
        <p:nvPicPr>
          <p:cNvPr id="6" name="Content Placeholder 5"/>
          <p:cNvPicPr>
            <a:picLocks noGrp="1" noChangeAspect="1"/>
          </p:cNvPicPr>
          <p:nvPr>
            <p:ph idx="1"/>
          </p:nvPr>
        </p:nvPicPr>
        <p:blipFill>
          <a:blip r:embed="rId2"/>
          <a:stretch>
            <a:fillRect/>
          </a:stretch>
        </p:blipFill>
        <p:spPr>
          <a:xfrm>
            <a:off x="2034242" y="2336800"/>
            <a:ext cx="8179971" cy="4309660"/>
          </a:xfrm>
          <a:prstGeom prst="rect">
            <a:avLst/>
          </a:prstGeom>
        </p:spPr>
      </p:pic>
      <p:sp>
        <p:nvSpPr>
          <p:cNvPr id="4" name="Date Placeholder 3"/>
          <p:cNvSpPr>
            <a:spLocks noGrp="1"/>
          </p:cNvSpPr>
          <p:nvPr>
            <p:ph type="dt" sz="half" idx="10"/>
          </p:nvPr>
        </p:nvSpPr>
        <p:spPr/>
        <p:txBody>
          <a:bodyPr/>
          <a:lstStyle/>
          <a:p>
            <a:fld id="{0E1316F2-7403-43D0-8F8A-A33838CE397E}" type="datetime1">
              <a:rPr lang="en-US" smtClean="0"/>
              <a:pPr/>
              <a:t>2/28/2024</a:t>
            </a:fld>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83</a:t>
            </a:fld>
            <a:endParaRPr lang="en-US" dirty="0"/>
          </a:p>
        </p:txBody>
      </p:sp>
    </p:spTree>
    <p:extLst>
      <p:ext uri="{BB962C8B-B14F-4D97-AF65-F5344CB8AC3E}">
        <p14:creationId xmlns:p14="http://schemas.microsoft.com/office/powerpoint/2010/main" val="1018903931"/>
      </p:ext>
    </p:extLst>
  </p:cSld>
  <p:clrMapOvr>
    <a:masterClrMapping/>
  </p:clrMapOvr>
  <p:transition spd="slow">
    <p:wip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Between OSI and TCP/IP-contd.</a:t>
            </a:r>
          </a:p>
        </p:txBody>
      </p:sp>
      <p:pic>
        <p:nvPicPr>
          <p:cNvPr id="6" name="Content Placeholder 5"/>
          <p:cNvPicPr>
            <a:picLocks noGrp="1" noChangeAspect="1"/>
          </p:cNvPicPr>
          <p:nvPr>
            <p:ph idx="1"/>
          </p:nvPr>
        </p:nvPicPr>
        <p:blipFill>
          <a:blip r:embed="rId2"/>
          <a:stretch>
            <a:fillRect/>
          </a:stretch>
        </p:blipFill>
        <p:spPr>
          <a:xfrm>
            <a:off x="2034243" y="2350528"/>
            <a:ext cx="8402463" cy="3950784"/>
          </a:xfrm>
          <a:prstGeom prst="rect">
            <a:avLst/>
          </a:prstGeom>
        </p:spPr>
      </p:pic>
      <p:sp>
        <p:nvSpPr>
          <p:cNvPr id="4" name="Date Placeholder 3"/>
          <p:cNvSpPr>
            <a:spLocks noGrp="1"/>
          </p:cNvSpPr>
          <p:nvPr>
            <p:ph type="dt" sz="half" idx="10"/>
          </p:nvPr>
        </p:nvSpPr>
        <p:spPr/>
        <p:txBody>
          <a:bodyPr/>
          <a:lstStyle/>
          <a:p>
            <a:fld id="{4328441C-599E-44ED-AEEC-374D9303DEA9}" type="datetime1">
              <a:rPr lang="en-US" smtClean="0"/>
              <a:pPr/>
              <a:t>2/28/2024</a:t>
            </a:fld>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84</a:t>
            </a:fld>
            <a:endParaRPr lang="en-US" dirty="0"/>
          </a:p>
        </p:txBody>
      </p:sp>
    </p:spTree>
    <p:extLst>
      <p:ext uri="{BB962C8B-B14F-4D97-AF65-F5344CB8AC3E}">
        <p14:creationId xmlns:p14="http://schemas.microsoft.com/office/powerpoint/2010/main" val="2032624725"/>
      </p:ext>
    </p:extLst>
  </p:cSld>
  <p:clrMapOvr>
    <a:masterClrMapping/>
  </p:clrMapOvr>
  <p:transition spd="slow">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Line 2"/>
          <p:cNvSpPr>
            <a:spLocks noChangeShapeType="1"/>
          </p:cNvSpPr>
          <p:nvPr/>
        </p:nvSpPr>
        <p:spPr bwMode="auto">
          <a:xfrm>
            <a:off x="1676400" y="152400"/>
            <a:ext cx="8763000" cy="0"/>
          </a:xfrm>
          <a:prstGeom prst="line">
            <a:avLst/>
          </a:prstGeom>
          <a:noFill/>
          <a:ln w="76200">
            <a:solidFill>
              <a:schemeClr val="hlink"/>
            </a:solidFill>
            <a:round/>
            <a:headEnd/>
            <a:tailEnd/>
          </a:ln>
        </p:spPr>
        <p:txBody>
          <a:bodyPr/>
          <a:lstStyle/>
          <a:p>
            <a:endParaRPr lang="en-US"/>
          </a:p>
        </p:txBody>
      </p:sp>
      <p:sp>
        <p:nvSpPr>
          <p:cNvPr id="80899" name="Line 5"/>
          <p:cNvSpPr>
            <a:spLocks noChangeShapeType="1"/>
          </p:cNvSpPr>
          <p:nvPr/>
        </p:nvSpPr>
        <p:spPr bwMode="auto">
          <a:xfrm>
            <a:off x="1676400" y="6324600"/>
            <a:ext cx="8763000" cy="0"/>
          </a:xfrm>
          <a:prstGeom prst="line">
            <a:avLst/>
          </a:prstGeom>
          <a:noFill/>
          <a:ln w="76200">
            <a:solidFill>
              <a:schemeClr val="hlink"/>
            </a:solidFill>
            <a:round/>
            <a:headEnd/>
            <a:tailEnd/>
          </a:ln>
        </p:spPr>
        <p:txBody>
          <a:bodyPr/>
          <a:lstStyle/>
          <a:p>
            <a:endParaRPr lang="en-US"/>
          </a:p>
        </p:txBody>
      </p:sp>
      <p:graphicFrame>
        <p:nvGraphicFramePr>
          <p:cNvPr id="2" name="Table 1"/>
          <p:cNvGraphicFramePr>
            <a:graphicFrameLocks noGrp="1"/>
          </p:cNvGraphicFramePr>
          <p:nvPr/>
        </p:nvGraphicFramePr>
        <p:xfrm>
          <a:off x="1714500" y="415926"/>
          <a:ext cx="8763000" cy="5645151"/>
        </p:xfrm>
        <a:graphic>
          <a:graphicData uri="http://schemas.openxmlformats.org/drawingml/2006/table">
            <a:tbl>
              <a:tblPr/>
              <a:tblGrid>
                <a:gridCol w="4381500">
                  <a:extLst>
                    <a:ext uri="{9D8B030D-6E8A-4147-A177-3AD203B41FA5}">
                      <a16:colId xmlns:a16="http://schemas.microsoft.com/office/drawing/2014/main" val="20000"/>
                    </a:ext>
                  </a:extLst>
                </a:gridCol>
                <a:gridCol w="4381500">
                  <a:extLst>
                    <a:ext uri="{9D8B030D-6E8A-4147-A177-3AD203B41FA5}">
                      <a16:colId xmlns:a16="http://schemas.microsoft.com/office/drawing/2014/main" val="20001"/>
                    </a:ext>
                  </a:extLst>
                </a:gridCol>
              </a:tblGrid>
              <a:tr h="275274">
                <a:tc>
                  <a:txBody>
                    <a:bodyPr/>
                    <a:lstStyle/>
                    <a:p>
                      <a:pPr algn="just" fontAlgn="t"/>
                      <a:r>
                        <a:rPr lang="en-US" sz="1400" b="1">
                          <a:effectLst/>
                        </a:rPr>
                        <a:t>OSI(Open System Interconnection)</a:t>
                      </a:r>
                    </a:p>
                  </a:txBody>
                  <a:tcPr marL="25542" marR="25542" marT="25544" marB="255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just" fontAlgn="t"/>
                      <a:r>
                        <a:rPr lang="en-US" sz="1400" b="1" dirty="0">
                          <a:effectLst/>
                        </a:rPr>
                        <a:t>TCP/IP(Transmission Control Protocol / Internet Protocol)</a:t>
                      </a:r>
                    </a:p>
                  </a:txBody>
                  <a:tcPr marL="25542" marR="25542" marT="25544" marB="255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706140">
                <a:tc>
                  <a:txBody>
                    <a:bodyPr/>
                    <a:lstStyle/>
                    <a:p>
                      <a:pPr algn="just" fontAlgn="t"/>
                      <a:r>
                        <a:rPr lang="en-US" sz="1400" dirty="0">
                          <a:effectLst/>
                        </a:rPr>
                        <a:t>1. OSI is a generic, protocol independent standard, acting as a communication gateway between the network and end user.</a:t>
                      </a:r>
                    </a:p>
                  </a:txBody>
                  <a:tcPr marL="25542" marR="25542" marT="25544" marB="255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400">
                          <a:effectLst/>
                        </a:rPr>
                        <a:t>1. TCP/IP model is based on standard protocols around which the Internet has developed. It is a communication protocol, which allows connection of hosts over a network.</a:t>
                      </a:r>
                    </a:p>
                  </a:txBody>
                  <a:tcPr marL="25542" marR="25542" marT="25544" marB="255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90707">
                <a:tc>
                  <a:txBody>
                    <a:bodyPr/>
                    <a:lstStyle/>
                    <a:p>
                      <a:pPr algn="just" fontAlgn="t"/>
                      <a:r>
                        <a:rPr lang="en-US" sz="1400">
                          <a:effectLst/>
                        </a:rPr>
                        <a:t>2. In OSI model the transport layer guarantees the delivery of packets.</a:t>
                      </a:r>
                    </a:p>
                  </a:txBody>
                  <a:tcPr marL="25542" marR="25542" marT="25544" marB="255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just" fontAlgn="t"/>
                      <a:r>
                        <a:rPr lang="en-US" sz="1400">
                          <a:effectLst/>
                        </a:rPr>
                        <a:t>2. In TCP/IP model the transport layer does not guarantees delivery of packets. Still the TCP/IP model is more reliable.</a:t>
                      </a:r>
                    </a:p>
                  </a:txBody>
                  <a:tcPr marL="25542" marR="25542" marT="25544" marB="255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264448">
                <a:tc>
                  <a:txBody>
                    <a:bodyPr/>
                    <a:lstStyle/>
                    <a:p>
                      <a:pPr algn="just" fontAlgn="t"/>
                      <a:r>
                        <a:rPr lang="en-US" sz="1400">
                          <a:effectLst/>
                        </a:rPr>
                        <a:t>3. Follows vertical approach.</a:t>
                      </a:r>
                    </a:p>
                  </a:txBody>
                  <a:tcPr marL="25542" marR="25542" marT="25544" marB="255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400">
                          <a:effectLst/>
                        </a:rPr>
                        <a:t>3. Follows horizontal approach.</a:t>
                      </a:r>
                    </a:p>
                  </a:txBody>
                  <a:tcPr marL="25542" marR="25542" marT="25544" marB="255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77831">
                <a:tc>
                  <a:txBody>
                    <a:bodyPr/>
                    <a:lstStyle/>
                    <a:p>
                      <a:pPr algn="just" fontAlgn="t"/>
                      <a:r>
                        <a:rPr lang="en-US" sz="1400" dirty="0">
                          <a:effectLst/>
                        </a:rPr>
                        <a:t>4. OSI model has a separate Presentation layer and Session layer.</a:t>
                      </a:r>
                    </a:p>
                  </a:txBody>
                  <a:tcPr marL="25542" marR="25542" marT="25544" marB="255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just" fontAlgn="t"/>
                      <a:r>
                        <a:rPr lang="en-US" sz="1400" dirty="0">
                          <a:effectLst/>
                        </a:rPr>
                        <a:t>4. TCP/IP does not have a separate Presentation layer or Session layer.</a:t>
                      </a:r>
                    </a:p>
                  </a:txBody>
                  <a:tcPr marL="25542" marR="25542" marT="25544" marB="255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4"/>
                  </a:ext>
                </a:extLst>
              </a:tr>
              <a:tr h="477831">
                <a:tc>
                  <a:txBody>
                    <a:bodyPr/>
                    <a:lstStyle/>
                    <a:p>
                      <a:pPr algn="just" fontAlgn="t"/>
                      <a:r>
                        <a:rPr lang="en-US" sz="1400" dirty="0">
                          <a:effectLst/>
                        </a:rPr>
                        <a:t>5. Transport Layer is Connection Oriented.</a:t>
                      </a:r>
                    </a:p>
                  </a:txBody>
                  <a:tcPr marL="25542" marR="25542" marT="25544" marB="255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400" dirty="0">
                          <a:effectLst/>
                        </a:rPr>
                        <a:t>5. Transport Layer is both Connection Oriented and Connection less.</a:t>
                      </a:r>
                    </a:p>
                  </a:txBody>
                  <a:tcPr marL="25542" marR="25542" marT="25544" marB="255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477831">
                <a:tc>
                  <a:txBody>
                    <a:bodyPr/>
                    <a:lstStyle/>
                    <a:p>
                      <a:pPr algn="just" fontAlgn="t"/>
                      <a:r>
                        <a:rPr lang="en-US" sz="1400">
                          <a:effectLst/>
                        </a:rPr>
                        <a:t>6. Network Layer is both Connection Oriented and Connection less.</a:t>
                      </a:r>
                    </a:p>
                  </a:txBody>
                  <a:tcPr marL="25542" marR="25542" marT="25544" marB="255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just" fontAlgn="t"/>
                      <a:r>
                        <a:rPr lang="en-US" sz="1400" dirty="0">
                          <a:effectLst/>
                        </a:rPr>
                        <a:t>6. Network Layer is Connection less.</a:t>
                      </a:r>
                    </a:p>
                  </a:txBody>
                  <a:tcPr marL="25542" marR="25542" marT="25544" marB="255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6"/>
                  </a:ext>
                </a:extLst>
              </a:tr>
              <a:tr h="563819">
                <a:tc>
                  <a:txBody>
                    <a:bodyPr/>
                    <a:lstStyle/>
                    <a:p>
                      <a:pPr algn="just" fontAlgn="t"/>
                      <a:r>
                        <a:rPr lang="en-US" sz="1400">
                          <a:effectLst/>
                        </a:rPr>
                        <a:t>7. OSI is a reference model around which the networks are built. Generally it is used as a guidance tool.</a:t>
                      </a:r>
                    </a:p>
                  </a:txBody>
                  <a:tcPr marL="25542" marR="25542" marT="25544" marB="255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400" dirty="0">
                          <a:effectLst/>
                        </a:rPr>
                        <a:t>7. TCP/IP model is, in a way implementation of the OSI model.</a:t>
                      </a:r>
                    </a:p>
                  </a:txBody>
                  <a:tcPr marL="25542" marR="25542" marT="25544" marB="255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477818">
                <a:tc>
                  <a:txBody>
                    <a:bodyPr/>
                    <a:lstStyle/>
                    <a:p>
                      <a:pPr algn="just" fontAlgn="t"/>
                      <a:r>
                        <a:rPr lang="en-US" sz="1400" dirty="0">
                          <a:effectLst/>
                        </a:rPr>
                        <a:t>8. OSI model has a problem of fitting the protocols into the model.</a:t>
                      </a:r>
                    </a:p>
                  </a:txBody>
                  <a:tcPr marL="25542" marR="25542" marT="25544" marB="255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just" fontAlgn="t"/>
                      <a:r>
                        <a:rPr lang="en-US" sz="1400" dirty="0">
                          <a:effectLst/>
                        </a:rPr>
                        <a:t>8. TCP/IP model does not fit any protocol</a:t>
                      </a:r>
                    </a:p>
                  </a:txBody>
                  <a:tcPr marL="25542" marR="25542" marT="25544" marB="255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8"/>
                  </a:ext>
                </a:extLst>
              </a:tr>
              <a:tr h="477818">
                <a:tc>
                  <a:txBody>
                    <a:bodyPr/>
                    <a:lstStyle/>
                    <a:p>
                      <a:pPr algn="just" fontAlgn="t"/>
                      <a:r>
                        <a:rPr lang="en-US" sz="1400" dirty="0">
                          <a:effectLst/>
                        </a:rPr>
                        <a:t>9. Protocols are hidden in OSI model and are easily replaced as the technology changes.</a:t>
                      </a:r>
                    </a:p>
                  </a:txBody>
                  <a:tcPr marL="25542" marR="25542" marT="25544" marB="255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just" fontAlgn="t"/>
                      <a:r>
                        <a:rPr lang="en-US" sz="1400" dirty="0">
                          <a:effectLst/>
                        </a:rPr>
                        <a:t>9. In TCP/IP replacing protocol is not easy.</a:t>
                      </a:r>
                    </a:p>
                  </a:txBody>
                  <a:tcPr marL="25542" marR="25542" marT="25544" marB="255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9"/>
                  </a:ext>
                </a:extLst>
              </a:tr>
              <a:tr h="691182">
                <a:tc>
                  <a:txBody>
                    <a:bodyPr/>
                    <a:lstStyle/>
                    <a:p>
                      <a:pPr algn="just" fontAlgn="t"/>
                      <a:r>
                        <a:rPr lang="en-US" sz="1400" dirty="0">
                          <a:effectLst/>
                        </a:rPr>
                        <a:t>10. OSI model defines services, interfaces and protocols very clearly and makes clear distinction between them. It is protocol independent.</a:t>
                      </a:r>
                    </a:p>
                  </a:txBody>
                  <a:tcPr marL="25542" marR="25542" marT="25544" marB="255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just" fontAlgn="t"/>
                      <a:r>
                        <a:rPr lang="en-US" sz="1400" dirty="0">
                          <a:effectLst/>
                        </a:rPr>
                        <a:t>10. In TCP/IP, services, interfaces and protocols are not clearly separated. It is also protocol dependent.</a:t>
                      </a:r>
                    </a:p>
                  </a:txBody>
                  <a:tcPr marL="25542" marR="25542" marT="25544" marB="255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10"/>
                  </a:ext>
                </a:extLst>
              </a:tr>
              <a:tr h="264452">
                <a:tc>
                  <a:txBody>
                    <a:bodyPr/>
                    <a:lstStyle/>
                    <a:p>
                      <a:pPr algn="just" fontAlgn="t"/>
                      <a:r>
                        <a:rPr lang="en-US" sz="1400" dirty="0">
                          <a:effectLst/>
                        </a:rPr>
                        <a:t>11. It has 7 layers</a:t>
                      </a:r>
                    </a:p>
                  </a:txBody>
                  <a:tcPr marL="25542" marR="25542" marT="25544" marB="255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just" fontAlgn="t"/>
                      <a:r>
                        <a:rPr lang="en-US" sz="1400" dirty="0">
                          <a:effectLst/>
                        </a:rPr>
                        <a:t>11. It has 4 layers</a:t>
                      </a:r>
                    </a:p>
                  </a:txBody>
                  <a:tcPr marL="25542" marR="25542" marT="25544" marB="255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11"/>
                  </a:ext>
                </a:extLst>
              </a:tr>
            </a:tbl>
          </a:graphicData>
        </a:graphic>
      </p:graphicFrame>
      <p:sp>
        <p:nvSpPr>
          <p:cNvPr id="6" name="Date Placeholder 5"/>
          <p:cNvSpPr>
            <a:spLocks noGrp="1"/>
          </p:cNvSpPr>
          <p:nvPr>
            <p:ph type="dt" sz="half" idx="10"/>
          </p:nvPr>
        </p:nvSpPr>
        <p:spPr/>
        <p:txBody>
          <a:bodyPr/>
          <a:lstStyle/>
          <a:p>
            <a:pPr>
              <a:defRPr/>
            </a:pPr>
            <a:fld id="{FE3091D4-3F9C-43FB-9C2D-2D15A9814B4D}" type="datetime1">
              <a:rPr lang="en-US" smtClean="0"/>
              <a:pPr>
                <a:defRPr/>
              </a:pPr>
              <a:t>2/28/2024</a:t>
            </a:fld>
            <a:endParaRPr lang="en-US"/>
          </a:p>
        </p:txBody>
      </p:sp>
      <p:sp>
        <p:nvSpPr>
          <p:cNvPr id="7" name="Slide Number Placeholder 6"/>
          <p:cNvSpPr>
            <a:spLocks noGrp="1"/>
          </p:cNvSpPr>
          <p:nvPr>
            <p:ph type="sldNum" sz="quarter" idx="12"/>
          </p:nvPr>
        </p:nvSpPr>
        <p:spPr/>
        <p:txBody>
          <a:bodyPr/>
          <a:lstStyle/>
          <a:p>
            <a:fld id="{E28CD728-1C26-4145-A39F-AFD8F67D00F2}" type="slidenum">
              <a:rPr lang="en-US" altLang="en-US" smtClean="0"/>
              <a:pPr/>
              <a:t>85</a:t>
            </a:fld>
            <a:endParaRPr lang="en-US" altLang="en-US"/>
          </a:p>
        </p:txBody>
      </p:sp>
    </p:spTree>
  </p:cSld>
  <p:clrMapOvr>
    <a:masterClrMapping/>
  </p:clrMapOvr>
  <p:transition spd="med">
    <p:pull/>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3009900" y="0"/>
            <a:ext cx="6172200" cy="1143000"/>
          </a:xfrm>
        </p:spPr>
        <p:txBody>
          <a:bodyPr/>
          <a:lstStyle/>
          <a:p>
            <a:r>
              <a:rPr lang="en-US" b="1" dirty="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
        <p:nvSpPr>
          <p:cNvPr id="14339" name="Content Placeholder 2"/>
          <p:cNvSpPr>
            <a:spLocks noGrp="1"/>
          </p:cNvSpPr>
          <p:nvPr>
            <p:ph idx="1"/>
          </p:nvPr>
        </p:nvSpPr>
        <p:spPr>
          <a:xfrm>
            <a:off x="1635642" y="1371600"/>
            <a:ext cx="4460358" cy="4960088"/>
          </a:xfrm>
        </p:spPr>
        <p:txBody>
          <a:bodyPr>
            <a:normAutofit fontScale="77500" lnSpcReduction="20000"/>
          </a:bodyPr>
          <a:lstStyle/>
          <a:p>
            <a:pPr algn="just"/>
            <a:r>
              <a:rPr lang="en-US" sz="2600" dirty="0">
                <a:latin typeface="Times New Roman" pitchFamily="18" charset="0"/>
                <a:cs typeface="Times New Roman" pitchFamily="18" charset="0"/>
              </a:rPr>
              <a:t>The network topology defines the way in which computers, printers, and other devices are connected.</a:t>
            </a:r>
          </a:p>
          <a:p>
            <a:pPr algn="just"/>
            <a:r>
              <a:rPr lang="en-US" sz="2600" dirty="0">
                <a:latin typeface="Times New Roman" pitchFamily="18" charset="0"/>
                <a:cs typeface="Times New Roman" pitchFamily="18" charset="0"/>
              </a:rPr>
              <a:t> A network topology describes the layout of the wire and devices as well as the paths used by data transmissions</a:t>
            </a:r>
            <a:r>
              <a:rPr lang="en-US" sz="2600" dirty="0">
                <a:solidFill>
                  <a:srgbClr val="000066"/>
                </a:solidFill>
                <a:latin typeface="Times New Roman" pitchFamily="18" charset="0"/>
                <a:cs typeface="Times New Roman" pitchFamily="18" charset="0"/>
              </a:rPr>
              <a:t>.</a:t>
            </a:r>
            <a:r>
              <a:rPr lang="en-US" sz="2600" dirty="0">
                <a:solidFill>
                  <a:srgbClr val="000000"/>
                </a:solidFill>
                <a:cs typeface="Times New Roman" pitchFamily="18" charset="0"/>
              </a:rPr>
              <a:t> </a:t>
            </a:r>
          </a:p>
          <a:p>
            <a:pPr algn="just"/>
            <a:endParaRPr lang="en-US" sz="2600" dirty="0">
              <a:solidFill>
                <a:srgbClr val="000000"/>
              </a:solidFill>
              <a:cs typeface="Times New Roman" pitchFamily="18" charset="0"/>
            </a:endParaRPr>
          </a:p>
          <a:p>
            <a:pPr>
              <a:buNone/>
            </a:pPr>
            <a:r>
              <a:rPr lang="en-US" sz="2600" dirty="0">
                <a:latin typeface="Times New Roman" pitchFamily="18" charset="0"/>
                <a:cs typeface="Times New Roman" pitchFamily="18" charset="0"/>
              </a:rPr>
              <a:t>Types-</a:t>
            </a:r>
          </a:p>
          <a:p>
            <a:r>
              <a:rPr lang="en-US" sz="2600" dirty="0">
                <a:latin typeface="Times New Roman" pitchFamily="18" charset="0"/>
                <a:cs typeface="Times New Roman" pitchFamily="18" charset="0"/>
              </a:rPr>
              <a:t>Basic Topologies:</a:t>
            </a:r>
          </a:p>
          <a:p>
            <a:pPr lvl="1"/>
            <a:r>
              <a:rPr lang="en-US" sz="2600" dirty="0">
                <a:latin typeface="Times New Roman" pitchFamily="18" charset="0"/>
                <a:cs typeface="Times New Roman" pitchFamily="18" charset="0"/>
              </a:rPr>
              <a:t>Bus</a:t>
            </a:r>
          </a:p>
          <a:p>
            <a:pPr lvl="1"/>
            <a:r>
              <a:rPr lang="en-US" sz="2600" dirty="0">
                <a:latin typeface="Times New Roman" pitchFamily="18" charset="0"/>
                <a:cs typeface="Times New Roman" pitchFamily="18" charset="0"/>
              </a:rPr>
              <a:t>Ring</a:t>
            </a:r>
          </a:p>
          <a:p>
            <a:pPr lvl="1"/>
            <a:r>
              <a:rPr lang="en-US" sz="2600" dirty="0">
                <a:latin typeface="Times New Roman" pitchFamily="18" charset="0"/>
                <a:cs typeface="Times New Roman" pitchFamily="18" charset="0"/>
              </a:rPr>
              <a:t>Star</a:t>
            </a:r>
          </a:p>
          <a:p>
            <a:pPr lvl="1"/>
            <a:r>
              <a:rPr lang="en-US" sz="2600" dirty="0">
                <a:latin typeface="Times New Roman" pitchFamily="18" charset="0"/>
                <a:cs typeface="Times New Roman" pitchFamily="18" charset="0"/>
              </a:rPr>
              <a:t>Mesh</a:t>
            </a:r>
          </a:p>
          <a:p>
            <a:r>
              <a:rPr lang="en-US" sz="2600" dirty="0">
                <a:latin typeface="Times New Roman" pitchFamily="18" charset="0"/>
                <a:cs typeface="Times New Roman" pitchFamily="18" charset="0"/>
              </a:rPr>
              <a:t>Derived Topologies</a:t>
            </a:r>
          </a:p>
          <a:p>
            <a:pPr lvl="1"/>
            <a:r>
              <a:rPr lang="en-US" sz="2600" dirty="0">
                <a:latin typeface="Times New Roman" pitchFamily="18" charset="0"/>
                <a:cs typeface="Times New Roman" pitchFamily="18" charset="0"/>
              </a:rPr>
              <a:t>Tree</a:t>
            </a:r>
          </a:p>
          <a:p>
            <a:pPr lvl="1"/>
            <a:r>
              <a:rPr lang="en-US" sz="2600" dirty="0">
                <a:latin typeface="Times New Roman" pitchFamily="18" charset="0"/>
                <a:cs typeface="Times New Roman" pitchFamily="18" charset="0"/>
              </a:rPr>
              <a:t>Hybrid</a:t>
            </a:r>
          </a:p>
          <a:p>
            <a:pPr lvl="1"/>
            <a:endParaRPr lang="en-US" sz="2200" dirty="0">
              <a:latin typeface="Times New Roman" pitchFamily="18" charset="0"/>
              <a:cs typeface="Times New Roman" pitchFamily="18" charset="0"/>
            </a:endParaRPr>
          </a:p>
        </p:txBody>
      </p:sp>
      <p:sp>
        <p:nvSpPr>
          <p:cNvPr id="3" name="Date Placeholder 2"/>
          <p:cNvSpPr>
            <a:spLocks noGrp="1"/>
          </p:cNvSpPr>
          <p:nvPr>
            <p:ph type="dt" sz="half" idx="10"/>
          </p:nvPr>
        </p:nvSpPr>
        <p:spPr/>
        <p:txBody>
          <a:bodyPr/>
          <a:lstStyle/>
          <a:p>
            <a:fld id="{A8D6528B-2D56-4789-880B-AAA6EBDEF772}" type="datetime1">
              <a:rPr lang="en-US" smtClean="0"/>
              <a:pPr/>
              <a:t>2/28/2024</a:t>
            </a:fld>
            <a:endParaRPr lang="en-US" dirty="0"/>
          </a:p>
        </p:txBody>
      </p:sp>
      <p:sp>
        <p:nvSpPr>
          <p:cNvPr id="2" name="Slide Number Placeholder 1"/>
          <p:cNvSpPr>
            <a:spLocks noGrp="1"/>
          </p:cNvSpPr>
          <p:nvPr>
            <p:ph type="sldNum" sz="quarter" idx="12"/>
          </p:nvPr>
        </p:nvSpPr>
        <p:spPr/>
        <p:txBody>
          <a:bodyPr/>
          <a:lstStyle/>
          <a:p>
            <a:fld id="{6D22F896-40B5-4ADD-8801-0D06FADFA095}" type="slidenum">
              <a:rPr lang="en-US" smtClean="0"/>
              <a:pPr/>
              <a:t>86</a:t>
            </a:fld>
            <a:endParaRPr lang="en-US" dirty="0"/>
          </a:p>
        </p:txBody>
      </p:sp>
      <p:pic>
        <p:nvPicPr>
          <p:cNvPr id="14341" name="Picture 10"/>
          <p:cNvPicPr>
            <a:picLocks noChangeAspect="1" noChangeArrowheads="1"/>
          </p:cNvPicPr>
          <p:nvPr/>
        </p:nvPicPr>
        <p:blipFill>
          <a:blip r:embed="rId2" cstate="print"/>
          <a:srcRect l="4021" t="15865" r="5528" b="7082"/>
          <a:stretch>
            <a:fillRect/>
          </a:stretch>
        </p:blipFill>
        <p:spPr bwMode="auto">
          <a:xfrm>
            <a:off x="6324601" y="1600200"/>
            <a:ext cx="3763926" cy="3886200"/>
          </a:xfrm>
          <a:prstGeom prst="rect">
            <a:avLst/>
          </a:prstGeom>
          <a:noFill/>
          <a:ln w="9525">
            <a:noFill/>
            <a:miter lim="800000"/>
            <a:headEnd/>
            <a:tailEnd/>
          </a:ln>
        </p:spPr>
      </p:pic>
      <p:sp>
        <p:nvSpPr>
          <p:cNvPr id="5" name="Rectangle 4"/>
          <p:cNvSpPr/>
          <p:nvPr/>
        </p:nvSpPr>
        <p:spPr>
          <a:xfrm>
            <a:off x="1965002" y="609600"/>
            <a:ext cx="3809363" cy="523220"/>
          </a:xfrm>
          <a:prstGeom prst="rect">
            <a:avLst/>
          </a:prstGeom>
        </p:spPr>
        <p:txBody>
          <a:bodyPr wrap="square">
            <a:spAutoFit/>
          </a:bodyPr>
          <a:lstStyle/>
          <a:p>
            <a:r>
              <a:rPr lang="en-US" sz="2800" b="1" dirty="0">
                <a:latin typeface="Times New Roman" pitchFamily="18" charset="0"/>
                <a:cs typeface="Times New Roman" pitchFamily="18" charset="0"/>
              </a:rPr>
              <a:t>Network Topology</a:t>
            </a:r>
            <a:endParaRPr lang="en-US" sz="2800" dirty="0"/>
          </a:p>
        </p:txBody>
      </p:sp>
    </p:spTree>
    <p:extLst>
      <p:ext uri="{BB962C8B-B14F-4D97-AF65-F5344CB8AC3E}">
        <p14:creationId xmlns:p14="http://schemas.microsoft.com/office/powerpoint/2010/main" val="1460776608"/>
      </p:ext>
    </p:extLst>
  </p:cSld>
  <p:clrMapOvr>
    <a:masterClrMapping/>
  </p:clrMapOvr>
  <p:transition spd="slow">
    <p:wip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Rot="1" noChangeArrowheads="1"/>
          </p:cNvSpPr>
          <p:nvPr>
            <p:ph type="title"/>
          </p:nvPr>
        </p:nvSpPr>
        <p:spPr>
          <a:xfrm>
            <a:off x="1593390" y="228601"/>
            <a:ext cx="6382941" cy="1325563"/>
          </a:xfrm>
        </p:spPr>
        <p:txBody>
          <a:bodyPr>
            <a:normAutofit/>
          </a:bodyPr>
          <a:lstStyle/>
          <a:p>
            <a:r>
              <a:rPr lang="en-US" sz="2800" b="1" dirty="0">
                <a:effectLst>
                  <a:outerShdw blurRad="38100" dist="38100" dir="2700000" algn="tl">
                    <a:srgbClr val="FFFFFF"/>
                  </a:outerShdw>
                </a:effectLst>
                <a:latin typeface="Times New Roman" pitchFamily="18" charset="0"/>
                <a:cs typeface="Times New Roman" pitchFamily="18" charset="0"/>
              </a:rPr>
              <a:t>Bus topology</a:t>
            </a:r>
            <a:r>
              <a:rPr lang="en-US" sz="2800" b="1" dirty="0">
                <a:latin typeface="Times New Roman" pitchFamily="18" charset="0"/>
                <a:cs typeface="Times New Roman" pitchFamily="18" charset="0"/>
              </a:rPr>
              <a:t> </a:t>
            </a:r>
          </a:p>
        </p:txBody>
      </p:sp>
      <p:sp>
        <p:nvSpPr>
          <p:cNvPr id="3" name="Date Placeholder 2"/>
          <p:cNvSpPr>
            <a:spLocks noGrp="1"/>
          </p:cNvSpPr>
          <p:nvPr>
            <p:ph type="dt" sz="half" idx="10"/>
          </p:nvPr>
        </p:nvSpPr>
        <p:spPr/>
        <p:txBody>
          <a:bodyPr/>
          <a:lstStyle/>
          <a:p>
            <a:fld id="{B280636E-170B-46FE-915F-12BE2148032C}" type="datetime1">
              <a:rPr lang="en-US" smtClean="0"/>
              <a:pPr/>
              <a:t>2/28/2024</a:t>
            </a:fld>
            <a:endParaRPr lang="en-US" dirty="0"/>
          </a:p>
        </p:txBody>
      </p:sp>
      <p:sp>
        <p:nvSpPr>
          <p:cNvPr id="2" name="Slide Number Placeholder 1"/>
          <p:cNvSpPr>
            <a:spLocks noGrp="1"/>
          </p:cNvSpPr>
          <p:nvPr>
            <p:ph type="sldNum" sz="quarter" idx="12"/>
          </p:nvPr>
        </p:nvSpPr>
        <p:spPr/>
        <p:txBody>
          <a:bodyPr/>
          <a:lstStyle/>
          <a:p>
            <a:fld id="{6D22F896-40B5-4ADD-8801-0D06FADFA095}" type="slidenum">
              <a:rPr lang="en-US" smtClean="0"/>
              <a:pPr/>
              <a:t>87</a:t>
            </a:fld>
            <a:endParaRPr lang="en-US" dirty="0"/>
          </a:p>
        </p:txBody>
      </p:sp>
      <p:sp>
        <p:nvSpPr>
          <p:cNvPr id="5" name="Rectangle 3"/>
          <p:cNvSpPr txBox="1">
            <a:spLocks noRot="1" noChangeArrowheads="1"/>
          </p:cNvSpPr>
          <p:nvPr/>
        </p:nvSpPr>
        <p:spPr>
          <a:xfrm>
            <a:off x="1675516" y="1371600"/>
            <a:ext cx="4572885" cy="4876800"/>
          </a:xfrm>
          <a:prstGeom prst="rect">
            <a:avLst/>
          </a:prstGeom>
        </p:spPr>
        <p:txBody>
          <a:bodyPr vert="horz" lIns="91440" tIns="45720" rIns="91440" bIns="45720" rtlCol="0">
            <a:normAutofit lnSpcReduction="10000"/>
          </a:bodyPr>
          <a:lstStyle/>
          <a:p>
            <a:pPr algn="just"/>
            <a:endParaRPr lang="en-US" sz="2400" b="1" dirty="0">
              <a:latin typeface="Times New Roman" pitchFamily="18" charset="0"/>
              <a:cs typeface="Times New Roman" pitchFamily="18" charset="0"/>
            </a:endParaRPr>
          </a:p>
          <a:p>
            <a:pPr algn="just"/>
            <a:r>
              <a:rPr lang="en-US" sz="2400" b="1" dirty="0">
                <a:latin typeface="Times New Roman" pitchFamily="18" charset="0"/>
                <a:cs typeface="Times New Roman" pitchFamily="18" charset="0"/>
              </a:rPr>
              <a:t>No. of Links: 1 cable (backbone) and        </a:t>
            </a:r>
            <a:br>
              <a:rPr lang="en-US" sz="2400" b="1" dirty="0">
                <a:latin typeface="Times New Roman" pitchFamily="18" charset="0"/>
                <a:cs typeface="Times New Roman" pitchFamily="18" charset="0"/>
              </a:rPr>
            </a:br>
            <a:r>
              <a:rPr lang="en-US" sz="2400" b="1" dirty="0">
                <a:latin typeface="Times New Roman" pitchFamily="18" charset="0"/>
                <a:cs typeface="Times New Roman" pitchFamily="18" charset="0"/>
              </a:rPr>
              <a:t>                        n </a:t>
            </a:r>
            <a:r>
              <a:rPr lang="en-US" sz="2400" b="1" dirty="0" err="1">
                <a:latin typeface="Times New Roman" pitchFamily="18" charset="0"/>
                <a:cs typeface="Times New Roman" pitchFamily="18" charset="0"/>
              </a:rPr>
              <a:t>droplines</a:t>
            </a:r>
            <a:r>
              <a:rPr lang="en-US" sz="2400" b="1" dirty="0">
                <a:latin typeface="Times New Roman" pitchFamily="18" charset="0"/>
                <a:cs typeface="Times New Roman" pitchFamily="18" charset="0"/>
              </a:rPr>
              <a:t> (links)</a:t>
            </a:r>
          </a:p>
          <a:p>
            <a:pPr algn="just"/>
            <a:r>
              <a:rPr lang="en-US" sz="2400" b="1" dirty="0" err="1">
                <a:latin typeface="Times New Roman" pitchFamily="18" charset="0"/>
                <a:cs typeface="Times New Roman" pitchFamily="18" charset="0"/>
              </a:rPr>
              <a:t>No.of</a:t>
            </a:r>
            <a:r>
              <a:rPr lang="en-US" sz="2400" b="1" dirty="0">
                <a:latin typeface="Times New Roman" pitchFamily="18" charset="0"/>
                <a:cs typeface="Times New Roman" pitchFamily="18" charset="0"/>
              </a:rPr>
              <a:t> I/O Ports: 1 (1 </a:t>
            </a:r>
            <a:r>
              <a:rPr lang="en-US" sz="2400" b="1" dirty="0" err="1">
                <a:latin typeface="Times New Roman" pitchFamily="18" charset="0"/>
                <a:cs typeface="Times New Roman" pitchFamily="18" charset="0"/>
              </a:rPr>
              <a:t>neighbour</a:t>
            </a:r>
            <a:r>
              <a:rPr lang="en-US" sz="2400" b="1" dirty="0">
                <a:latin typeface="Times New Roman" pitchFamily="18" charset="0"/>
                <a:cs typeface="Times New Roman" pitchFamily="18" charset="0"/>
              </a:rPr>
              <a:t>)</a:t>
            </a:r>
          </a:p>
          <a:p>
            <a:pPr algn="just"/>
            <a:endParaRPr lang="en-US" sz="2400" b="1" dirty="0">
              <a:latin typeface="Times New Roman" pitchFamily="18" charset="0"/>
              <a:cs typeface="Times New Roman" pitchFamily="18" charset="0"/>
            </a:endParaRPr>
          </a:p>
          <a:p>
            <a:pPr algn="just"/>
            <a:r>
              <a:rPr lang="en-US" b="1" dirty="0">
                <a:latin typeface="Times New Roman" pitchFamily="18" charset="0"/>
                <a:cs typeface="Times New Roman" pitchFamily="18" charset="0"/>
              </a:rPr>
              <a:t>Advantages of Bus Topology</a:t>
            </a:r>
          </a:p>
          <a:p>
            <a:pPr algn="just"/>
            <a:endParaRPr lang="en-US" b="1" dirty="0">
              <a:latin typeface="Times New Roman" pitchFamily="18" charset="0"/>
              <a:cs typeface="Times New Roman" pitchFamily="18" charset="0"/>
            </a:endParaRPr>
          </a:p>
          <a:p>
            <a:pPr>
              <a:buFont typeface="Arial" pitchFamily="34" charset="0"/>
              <a:buChar char="•"/>
            </a:pPr>
            <a:r>
              <a:rPr lang="en-US" b="1" dirty="0">
                <a:latin typeface="Times New Roman" pitchFamily="18" charset="0"/>
                <a:cs typeface="Times New Roman" pitchFamily="18" charset="0"/>
              </a:rPr>
              <a:t>Works well for small networks</a:t>
            </a:r>
          </a:p>
          <a:p>
            <a:pPr>
              <a:buFont typeface="Arial" pitchFamily="34" charset="0"/>
              <a:buChar char="•"/>
            </a:pPr>
            <a:r>
              <a:rPr lang="en-US" b="1" dirty="0">
                <a:latin typeface="Times New Roman" pitchFamily="18" charset="0"/>
                <a:cs typeface="Times New Roman" pitchFamily="18" charset="0"/>
              </a:rPr>
              <a:t>Relatively inexpensive to implement</a:t>
            </a:r>
          </a:p>
          <a:p>
            <a:pPr>
              <a:buFont typeface="Arial" pitchFamily="34" charset="0"/>
              <a:buChar char="•"/>
            </a:pPr>
            <a:r>
              <a:rPr lang="en-US" b="1" dirty="0">
                <a:latin typeface="Times New Roman" pitchFamily="18" charset="0"/>
                <a:cs typeface="Times New Roman" pitchFamily="18" charset="0"/>
              </a:rPr>
              <a:t>Easy to add to it</a:t>
            </a:r>
          </a:p>
          <a:p>
            <a:pPr algn="just"/>
            <a:r>
              <a:rPr lang="en-US" b="1" dirty="0">
                <a:latin typeface="Times New Roman" pitchFamily="18" charset="0"/>
                <a:cs typeface="Times New Roman" pitchFamily="18" charset="0"/>
              </a:rPr>
              <a:t> </a:t>
            </a:r>
          </a:p>
          <a:p>
            <a:pPr algn="just"/>
            <a:r>
              <a:rPr lang="en-US" b="1" dirty="0">
                <a:latin typeface="Times New Roman" pitchFamily="18" charset="0"/>
                <a:cs typeface="Times New Roman" pitchFamily="18" charset="0"/>
              </a:rPr>
              <a:t>Disadvantages of Bus Topology</a:t>
            </a:r>
          </a:p>
          <a:p>
            <a:pPr algn="just"/>
            <a:endParaRPr lang="en-US" b="1" dirty="0">
              <a:latin typeface="Times New Roman" pitchFamily="18" charset="0"/>
              <a:cs typeface="Times New Roman" pitchFamily="18" charset="0"/>
            </a:endParaRPr>
          </a:p>
          <a:p>
            <a:pPr>
              <a:buFont typeface="Arial" pitchFamily="34" charset="0"/>
              <a:buChar char="•"/>
            </a:pPr>
            <a:r>
              <a:rPr lang="en-US" b="1" dirty="0">
                <a:latin typeface="Times New Roman" pitchFamily="18" charset="0"/>
                <a:cs typeface="Times New Roman" pitchFamily="18" charset="0"/>
              </a:rPr>
              <a:t>Management costs can be high</a:t>
            </a:r>
          </a:p>
          <a:p>
            <a:pPr>
              <a:buFont typeface="Arial" pitchFamily="34" charset="0"/>
              <a:buChar char="•"/>
            </a:pPr>
            <a:r>
              <a:rPr lang="en-US" b="1" dirty="0">
                <a:latin typeface="Times New Roman" pitchFamily="18" charset="0"/>
                <a:cs typeface="Times New Roman" pitchFamily="18" charset="0"/>
              </a:rPr>
              <a:t>Potential for congestion with network traffic</a:t>
            </a:r>
          </a:p>
          <a:p>
            <a:pPr marL="342900" indent="-342900" algn="just">
              <a:lnSpc>
                <a:spcPct val="80000"/>
              </a:lnSpc>
              <a:spcBef>
                <a:spcPct val="20000"/>
              </a:spcBef>
              <a:buFont typeface="Arial" pitchFamily="34" charset="0"/>
              <a:buChar char="•"/>
              <a:defRPr/>
            </a:pPr>
            <a:endParaRPr lang="en-US" sz="2400" dirty="0">
              <a:latin typeface="Times New Roman" pitchFamily="18" charset="0"/>
              <a:cs typeface="Times New Roman" pitchFamily="18" charset="0"/>
            </a:endParaRPr>
          </a:p>
        </p:txBody>
      </p:sp>
      <p:sp>
        <p:nvSpPr>
          <p:cNvPr id="6" name="Rectangle 19"/>
          <p:cNvSpPr>
            <a:spLocks noChangeArrowheads="1"/>
          </p:cNvSpPr>
          <p:nvPr/>
        </p:nvSpPr>
        <p:spPr bwMode="auto">
          <a:xfrm>
            <a:off x="2667002" y="-184666"/>
            <a:ext cx="184731" cy="369332"/>
          </a:xfrm>
          <a:prstGeom prst="rect">
            <a:avLst/>
          </a:prstGeom>
          <a:noFill/>
          <a:ln w="9525">
            <a:noFill/>
            <a:miter lim="800000"/>
            <a:headEnd/>
            <a:tailEnd/>
          </a:ln>
          <a:effectLst/>
        </p:spPr>
        <p:txBody>
          <a:bodyPr wrap="none" anchor="ctr">
            <a:spAutoFit/>
          </a:bodyPr>
          <a:lstStyle/>
          <a:p>
            <a:endParaRPr lang="en-US"/>
          </a:p>
        </p:txBody>
      </p:sp>
      <p:sp>
        <p:nvSpPr>
          <p:cNvPr id="22" name="Rectangle 20"/>
          <p:cNvSpPr>
            <a:spLocks noChangeArrowheads="1"/>
          </p:cNvSpPr>
          <p:nvPr/>
        </p:nvSpPr>
        <p:spPr bwMode="auto">
          <a:xfrm>
            <a:off x="2667002" y="1186934"/>
            <a:ext cx="184731" cy="369332"/>
          </a:xfrm>
          <a:prstGeom prst="rect">
            <a:avLst/>
          </a:prstGeom>
          <a:noFill/>
          <a:ln w="9525">
            <a:noFill/>
            <a:miter lim="800000"/>
            <a:headEnd/>
            <a:tailEnd/>
          </a:ln>
          <a:effectLst/>
        </p:spPr>
        <p:txBody>
          <a:bodyPr wrap="none" anchor="ctr">
            <a:spAutoFit/>
          </a:bodyPr>
          <a:lstStyle/>
          <a:p>
            <a:pPr eaLnBrk="1" hangingPunct="1"/>
            <a:endParaRPr lang="en-US"/>
          </a:p>
        </p:txBody>
      </p:sp>
      <p:pic>
        <p:nvPicPr>
          <p:cNvPr id="7" name="Picture 6"/>
          <p:cNvPicPr>
            <a:picLocks noChangeAspect="1" noChangeArrowheads="1"/>
          </p:cNvPicPr>
          <p:nvPr/>
        </p:nvPicPr>
        <p:blipFill>
          <a:blip r:embed="rId2" cstate="print"/>
          <a:srcRect/>
          <a:stretch>
            <a:fillRect/>
          </a:stretch>
        </p:blipFill>
        <p:spPr bwMode="auto">
          <a:xfrm>
            <a:off x="5943601" y="2330304"/>
            <a:ext cx="4573071" cy="2775097"/>
          </a:xfrm>
          <a:prstGeom prst="rect">
            <a:avLst/>
          </a:prstGeom>
          <a:noFill/>
          <a:ln w="9525">
            <a:noFill/>
            <a:miter lim="800000"/>
            <a:headEnd/>
            <a:tailEnd/>
          </a:ln>
          <a:effectLst/>
        </p:spPr>
      </p:pic>
    </p:spTree>
    <p:extLst>
      <p:ext uri="{BB962C8B-B14F-4D97-AF65-F5344CB8AC3E}">
        <p14:creationId xmlns:p14="http://schemas.microsoft.com/office/powerpoint/2010/main" val="3542255299"/>
      </p:ext>
    </p:extLst>
  </p:cSld>
  <p:clrMapOvr>
    <a:masterClrMapping/>
  </p:clrMapOvr>
  <p:transition spd="slow">
    <p:wip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Rot="1" noChangeArrowheads="1"/>
          </p:cNvSpPr>
          <p:nvPr>
            <p:ph type="title"/>
          </p:nvPr>
        </p:nvSpPr>
        <p:spPr>
          <a:xfrm>
            <a:off x="1784775" y="0"/>
            <a:ext cx="6382941" cy="1066800"/>
          </a:xfrm>
        </p:spPr>
        <p:txBody>
          <a:bodyPr>
            <a:normAutofit/>
          </a:bodyPr>
          <a:lstStyle/>
          <a:p>
            <a:r>
              <a:rPr lang="en-US" sz="2800" b="1" dirty="0">
                <a:effectLst>
                  <a:outerShdw blurRad="38100" dist="38100" dir="2700000" algn="tl">
                    <a:srgbClr val="FFFFFF"/>
                  </a:outerShdw>
                </a:effectLst>
                <a:latin typeface="Times New Roman" pitchFamily="18" charset="0"/>
                <a:cs typeface="Times New Roman" pitchFamily="18" charset="0"/>
              </a:rPr>
              <a:t>Ring Topology</a:t>
            </a:r>
            <a:r>
              <a:rPr lang="en-US" sz="2800" b="1" dirty="0">
                <a:latin typeface="Times New Roman" pitchFamily="18" charset="0"/>
                <a:cs typeface="Times New Roman" pitchFamily="18" charset="0"/>
              </a:rPr>
              <a:t> </a:t>
            </a:r>
          </a:p>
        </p:txBody>
      </p:sp>
      <p:sp>
        <p:nvSpPr>
          <p:cNvPr id="4" name="Date Placeholder 3"/>
          <p:cNvSpPr>
            <a:spLocks noGrp="1"/>
          </p:cNvSpPr>
          <p:nvPr>
            <p:ph type="dt" sz="half" idx="10"/>
          </p:nvPr>
        </p:nvSpPr>
        <p:spPr/>
        <p:txBody>
          <a:bodyPr/>
          <a:lstStyle/>
          <a:p>
            <a:fld id="{1A6B17BC-E63E-4A6B-B1B3-9217E8C9B92C}" type="datetime1">
              <a:rPr lang="en-US" smtClean="0"/>
              <a:pPr/>
              <a:t>2/28/2024</a:t>
            </a:fld>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pPr/>
              <a:t>88</a:t>
            </a:fld>
            <a:endParaRPr lang="en-US" dirty="0"/>
          </a:p>
        </p:txBody>
      </p:sp>
      <p:sp>
        <p:nvSpPr>
          <p:cNvPr id="6" name="Rectangle 3"/>
          <p:cNvSpPr txBox="1">
            <a:spLocks noRot="1" noChangeArrowheads="1"/>
          </p:cNvSpPr>
          <p:nvPr/>
        </p:nvSpPr>
        <p:spPr>
          <a:xfrm>
            <a:off x="2952752" y="609600"/>
            <a:ext cx="6117431" cy="2514600"/>
          </a:xfrm>
          <a:prstGeom prst="rect">
            <a:avLst/>
          </a:prstGeom>
        </p:spPr>
        <p:txBody>
          <a:bodyPr vert="horz" lIns="91440" tIns="45720" rIns="91440" bIns="45720" rtlCol="0">
            <a:normAutofit/>
          </a:bodyPr>
          <a:lstStyle/>
          <a:p>
            <a:pPr marL="342900" indent="-342900">
              <a:spcBef>
                <a:spcPct val="20000"/>
              </a:spcBef>
              <a:buFont typeface="Arial" pitchFamily="34" charset="0"/>
              <a:buChar char="•"/>
              <a:defRPr/>
            </a:pPr>
            <a:endParaRPr lang="en-US" sz="2400" dirty="0">
              <a:latin typeface="Times New Roman" pitchFamily="18" charset="0"/>
              <a:cs typeface="Times New Roman" pitchFamily="18" charset="0"/>
            </a:endParaRPr>
          </a:p>
        </p:txBody>
      </p:sp>
      <p:pic>
        <p:nvPicPr>
          <p:cNvPr id="7" name="Picture 7"/>
          <p:cNvPicPr>
            <a:picLocks noChangeAspect="1" noChangeArrowheads="1"/>
          </p:cNvPicPr>
          <p:nvPr/>
        </p:nvPicPr>
        <p:blipFill>
          <a:blip r:embed="rId2" cstate="print"/>
          <a:srcRect/>
          <a:stretch>
            <a:fillRect/>
          </a:stretch>
        </p:blipFill>
        <p:spPr bwMode="auto">
          <a:xfrm>
            <a:off x="6553200" y="2286002"/>
            <a:ext cx="3955256" cy="3200399"/>
          </a:xfrm>
          <a:prstGeom prst="rect">
            <a:avLst/>
          </a:prstGeom>
          <a:noFill/>
          <a:ln w="9525">
            <a:noFill/>
            <a:miter lim="800000"/>
            <a:headEnd/>
            <a:tailEnd/>
          </a:ln>
          <a:effectLst/>
        </p:spPr>
      </p:pic>
      <p:sp>
        <p:nvSpPr>
          <p:cNvPr id="2" name="Rectangle 1"/>
          <p:cNvSpPr/>
          <p:nvPr/>
        </p:nvSpPr>
        <p:spPr>
          <a:xfrm>
            <a:off x="1590810" y="838200"/>
            <a:ext cx="4809991" cy="5570756"/>
          </a:xfrm>
          <a:prstGeom prst="rect">
            <a:avLst/>
          </a:prstGeom>
        </p:spPr>
        <p:txBody>
          <a:bodyPr wrap="square">
            <a:spAutoFit/>
          </a:bodyPr>
          <a:lstStyle/>
          <a:p>
            <a:pPr algn="just"/>
            <a:r>
              <a:rPr lang="en-US" sz="2000" b="1" dirty="0">
                <a:latin typeface="Times New Roman" pitchFamily="18" charset="0"/>
                <a:cs typeface="Times New Roman" pitchFamily="18" charset="0"/>
              </a:rPr>
              <a:t>No. of Links: n</a:t>
            </a:r>
          </a:p>
          <a:p>
            <a:pPr algn="just"/>
            <a:r>
              <a:rPr lang="en-US" sz="2000" b="1" dirty="0" err="1">
                <a:latin typeface="Times New Roman" pitchFamily="18" charset="0"/>
                <a:cs typeface="Times New Roman" pitchFamily="18" charset="0"/>
              </a:rPr>
              <a:t>No.of</a:t>
            </a:r>
            <a:r>
              <a:rPr lang="en-US" sz="2000" b="1" dirty="0">
                <a:latin typeface="Times New Roman" pitchFamily="18" charset="0"/>
                <a:cs typeface="Times New Roman" pitchFamily="18" charset="0"/>
              </a:rPr>
              <a:t> I/O Ports: 2 (2 </a:t>
            </a:r>
            <a:r>
              <a:rPr lang="en-US" sz="2000" b="1" dirty="0" err="1">
                <a:latin typeface="Times New Roman" pitchFamily="18" charset="0"/>
                <a:cs typeface="Times New Roman" pitchFamily="18" charset="0"/>
              </a:rPr>
              <a:t>neighbours</a:t>
            </a:r>
            <a:r>
              <a:rPr lang="en-US" sz="2000" b="1" dirty="0">
                <a:latin typeface="Times New Roman" pitchFamily="18" charset="0"/>
                <a:cs typeface="Times New Roman" pitchFamily="18" charset="0"/>
              </a:rPr>
              <a:t>)</a:t>
            </a:r>
          </a:p>
          <a:p>
            <a:pPr algn="just"/>
            <a:endParaRPr lang="en-US" sz="2000" b="1" dirty="0">
              <a:latin typeface="Times New Roman" pitchFamily="18" charset="0"/>
              <a:cs typeface="Times New Roman" pitchFamily="18" charset="0"/>
            </a:endParaRPr>
          </a:p>
          <a:p>
            <a:pPr algn="just">
              <a:lnSpc>
                <a:spcPct val="80000"/>
              </a:lnSpc>
            </a:pPr>
            <a:r>
              <a:rPr lang="en-US" sz="2000" b="1" dirty="0">
                <a:latin typeface="Times New Roman" pitchFamily="18" charset="0"/>
                <a:cs typeface="Times New Roman" pitchFamily="18" charset="0"/>
              </a:rPr>
              <a:t>Advantages of Ring Topology</a:t>
            </a:r>
          </a:p>
          <a:p>
            <a:pPr lvl="1">
              <a:buFont typeface="Arial" pitchFamily="34" charset="0"/>
              <a:buChar char="•"/>
            </a:pPr>
            <a:r>
              <a:rPr lang="en-US" sz="2000" dirty="0">
                <a:latin typeface="Times New Roman" pitchFamily="18" charset="0"/>
                <a:cs typeface="Times New Roman" pitchFamily="18" charset="0"/>
              </a:rPr>
              <a:t>Easier to manage; easier to locate a defective node or cable problem</a:t>
            </a:r>
          </a:p>
          <a:p>
            <a:pPr lvl="1">
              <a:buFont typeface="Arial" pitchFamily="34" charset="0"/>
              <a:buChar char="•"/>
            </a:pPr>
            <a:r>
              <a:rPr lang="en-US" sz="2000" dirty="0">
                <a:latin typeface="Times New Roman" pitchFamily="18" charset="0"/>
                <a:cs typeface="Times New Roman" pitchFamily="18" charset="0"/>
              </a:rPr>
              <a:t>Well-suited for transmitting signals over long distances on a LAN</a:t>
            </a:r>
          </a:p>
          <a:p>
            <a:pPr lvl="1">
              <a:buFont typeface="Arial" pitchFamily="34" charset="0"/>
              <a:buChar char="•"/>
            </a:pPr>
            <a:r>
              <a:rPr lang="en-US" sz="2000" dirty="0">
                <a:latin typeface="Times New Roman" pitchFamily="18" charset="0"/>
                <a:cs typeface="Times New Roman" pitchFamily="18" charset="0"/>
              </a:rPr>
              <a:t>Handles high-volume network traffic</a:t>
            </a:r>
          </a:p>
          <a:p>
            <a:pPr lvl="1">
              <a:buFont typeface="Arial" pitchFamily="34" charset="0"/>
              <a:buChar char="•"/>
            </a:pPr>
            <a:r>
              <a:rPr lang="en-US" sz="2000" dirty="0">
                <a:latin typeface="Times New Roman" pitchFamily="18" charset="0"/>
                <a:cs typeface="Times New Roman" pitchFamily="18" charset="0"/>
              </a:rPr>
              <a:t>Enables reliable communication</a:t>
            </a:r>
          </a:p>
          <a:p>
            <a:r>
              <a:rPr lang="en-US" sz="2000" b="1" dirty="0">
                <a:latin typeface="Times New Roman" pitchFamily="18" charset="0"/>
                <a:cs typeface="Times New Roman" pitchFamily="18" charset="0"/>
              </a:rPr>
              <a:t>Disadvantages of Ring Topology</a:t>
            </a:r>
          </a:p>
          <a:p>
            <a:pPr lvl="1">
              <a:buFont typeface="Arial" pitchFamily="34" charset="0"/>
              <a:buChar char="•"/>
            </a:pPr>
            <a:r>
              <a:rPr lang="en-US" sz="2000" dirty="0">
                <a:latin typeface="Times New Roman" pitchFamily="18" charset="0"/>
                <a:cs typeface="Times New Roman" pitchFamily="18" charset="0"/>
              </a:rPr>
              <a:t>Expensive</a:t>
            </a:r>
          </a:p>
          <a:p>
            <a:pPr lvl="1">
              <a:buFont typeface="Arial" pitchFamily="34" charset="0"/>
              <a:buChar char="•"/>
            </a:pPr>
            <a:r>
              <a:rPr lang="en-US" sz="2000" dirty="0">
                <a:latin typeface="Times New Roman" pitchFamily="18" charset="0"/>
                <a:cs typeface="Times New Roman" pitchFamily="18" charset="0"/>
              </a:rPr>
              <a:t>Requires more cable and network equipment at the start</a:t>
            </a:r>
          </a:p>
          <a:p>
            <a:pPr lvl="1">
              <a:buFont typeface="Arial" pitchFamily="34" charset="0"/>
              <a:buChar char="•"/>
            </a:pPr>
            <a:r>
              <a:rPr lang="en-US" sz="2000" dirty="0">
                <a:latin typeface="Times New Roman" pitchFamily="18" charset="0"/>
                <a:cs typeface="Times New Roman" pitchFamily="18" charset="0"/>
              </a:rPr>
              <a:t>Not used as widely as bus topology</a:t>
            </a:r>
          </a:p>
          <a:p>
            <a:pPr lvl="2">
              <a:buFont typeface="Arial" pitchFamily="34" charset="0"/>
              <a:buChar char="•"/>
            </a:pPr>
            <a:r>
              <a:rPr lang="en-US" sz="2000" dirty="0">
                <a:latin typeface="Times New Roman" pitchFamily="18" charset="0"/>
                <a:cs typeface="Times New Roman" pitchFamily="18" charset="0"/>
              </a:rPr>
              <a:t>Fewer equipment options</a:t>
            </a:r>
          </a:p>
          <a:p>
            <a:pPr lvl="2">
              <a:buFont typeface="Arial" pitchFamily="34" charset="0"/>
              <a:buChar char="•"/>
            </a:pPr>
            <a:r>
              <a:rPr lang="en-US" sz="2000" dirty="0">
                <a:latin typeface="Times New Roman" pitchFamily="18" charset="0"/>
                <a:cs typeface="Times New Roman" pitchFamily="18" charset="0"/>
              </a:rPr>
              <a:t>Fewer options for expansion to high-speed communication</a:t>
            </a:r>
            <a:endParaRPr lang="en-US" sz="2000" dirty="0"/>
          </a:p>
        </p:txBody>
      </p:sp>
    </p:spTree>
    <p:extLst>
      <p:ext uri="{BB962C8B-B14F-4D97-AF65-F5344CB8AC3E}">
        <p14:creationId xmlns:p14="http://schemas.microsoft.com/office/powerpoint/2010/main" val="82224138"/>
      </p:ext>
    </p:extLst>
  </p:cSld>
  <p:clrMapOvr>
    <a:masterClrMapping/>
  </p:clrMapOvr>
  <p:transition spd="slow">
    <p:wip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Rot="1" noChangeArrowheads="1"/>
          </p:cNvSpPr>
          <p:nvPr>
            <p:ph type="title"/>
          </p:nvPr>
        </p:nvSpPr>
        <p:spPr>
          <a:xfrm>
            <a:off x="1667541" y="152400"/>
            <a:ext cx="6382941" cy="838200"/>
          </a:xfrm>
        </p:spPr>
        <p:txBody>
          <a:bodyPr>
            <a:normAutofit/>
          </a:bodyPr>
          <a:lstStyle/>
          <a:p>
            <a:r>
              <a:rPr lang="en-US" sz="2800" b="1" dirty="0">
                <a:effectLst>
                  <a:outerShdw blurRad="38100" dist="38100" dir="2700000" algn="tl">
                    <a:srgbClr val="FFFFFF"/>
                  </a:outerShdw>
                </a:effectLst>
                <a:latin typeface="Times New Roman" pitchFamily="18" charset="0"/>
                <a:cs typeface="Times New Roman" pitchFamily="18" charset="0"/>
              </a:rPr>
              <a:t>Star Topology</a:t>
            </a:r>
            <a:r>
              <a:rPr lang="en-US" sz="2800" b="1" dirty="0">
                <a:latin typeface="Times New Roman" pitchFamily="18" charset="0"/>
                <a:cs typeface="Times New Roman" pitchFamily="18" charset="0"/>
              </a:rPr>
              <a:t> </a:t>
            </a:r>
          </a:p>
        </p:txBody>
      </p:sp>
      <p:sp>
        <p:nvSpPr>
          <p:cNvPr id="7" name="Date Placeholder 6"/>
          <p:cNvSpPr>
            <a:spLocks noGrp="1"/>
          </p:cNvSpPr>
          <p:nvPr>
            <p:ph type="dt" sz="half" idx="10"/>
          </p:nvPr>
        </p:nvSpPr>
        <p:spPr/>
        <p:txBody>
          <a:bodyPr/>
          <a:lstStyle/>
          <a:p>
            <a:fld id="{93995C0F-A2B3-4A70-9F3B-B87D7AFA817E}" type="datetime1">
              <a:rPr lang="en-US" smtClean="0"/>
              <a:pPr/>
              <a:t>2/28/2024</a:t>
            </a:fld>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pPr/>
              <a:t>89</a:t>
            </a:fld>
            <a:endParaRPr lang="en-US" dirty="0"/>
          </a:p>
        </p:txBody>
      </p:sp>
      <p:sp>
        <p:nvSpPr>
          <p:cNvPr id="5" name="Rectangle 4"/>
          <p:cNvSpPr/>
          <p:nvPr/>
        </p:nvSpPr>
        <p:spPr>
          <a:xfrm>
            <a:off x="2667000" y="990603"/>
            <a:ext cx="6858000" cy="830997"/>
          </a:xfrm>
          <a:prstGeom prst="rect">
            <a:avLst/>
          </a:prstGeom>
        </p:spPr>
        <p:txBody>
          <a:bodyPr wrap="square">
            <a:spAutoFit/>
          </a:bodyPr>
          <a:lstStyle/>
          <a:p>
            <a:pPr algn="just"/>
            <a:endParaRPr lang="en-US" sz="2400" dirty="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p:txBody>
      </p:sp>
      <p:pic>
        <p:nvPicPr>
          <p:cNvPr id="6" name="Picture 6"/>
          <p:cNvPicPr>
            <a:picLocks noChangeAspect="1" noChangeArrowheads="1"/>
          </p:cNvPicPr>
          <p:nvPr/>
        </p:nvPicPr>
        <p:blipFill>
          <a:blip r:embed="rId2" cstate="print"/>
          <a:srcRect/>
          <a:stretch>
            <a:fillRect/>
          </a:stretch>
        </p:blipFill>
        <p:spPr bwMode="auto">
          <a:xfrm>
            <a:off x="6858000" y="2211574"/>
            <a:ext cx="3542858" cy="3122427"/>
          </a:xfrm>
          <a:prstGeom prst="rect">
            <a:avLst/>
          </a:prstGeom>
          <a:noFill/>
          <a:ln w="9525">
            <a:noFill/>
            <a:miter lim="800000"/>
            <a:headEnd/>
            <a:tailEnd/>
          </a:ln>
          <a:effectLst/>
        </p:spPr>
      </p:pic>
      <p:sp>
        <p:nvSpPr>
          <p:cNvPr id="2" name="Rectangle 1"/>
          <p:cNvSpPr/>
          <p:nvPr/>
        </p:nvSpPr>
        <p:spPr>
          <a:xfrm>
            <a:off x="1667540" y="1143001"/>
            <a:ext cx="4885660" cy="4708981"/>
          </a:xfrm>
          <a:prstGeom prst="rect">
            <a:avLst/>
          </a:prstGeom>
        </p:spPr>
        <p:txBody>
          <a:bodyPr wrap="square">
            <a:spAutoFit/>
          </a:bodyPr>
          <a:lstStyle/>
          <a:p>
            <a:pPr algn="just"/>
            <a:r>
              <a:rPr lang="en-US" b="1" dirty="0">
                <a:latin typeface="Times New Roman" pitchFamily="18" charset="0"/>
                <a:cs typeface="Times New Roman" pitchFamily="18" charset="0"/>
              </a:rPr>
              <a:t>No. of Links: n</a:t>
            </a:r>
          </a:p>
          <a:p>
            <a:pPr algn="just"/>
            <a:r>
              <a:rPr lang="en-US" b="1" dirty="0">
                <a:latin typeface="Times New Roman" pitchFamily="18" charset="0"/>
                <a:cs typeface="Times New Roman" pitchFamily="18" charset="0"/>
              </a:rPr>
              <a:t>No. of I/O Ports: 1 (1 </a:t>
            </a:r>
            <a:r>
              <a:rPr lang="en-US" b="1" dirty="0" err="1">
                <a:latin typeface="Times New Roman" pitchFamily="18" charset="0"/>
                <a:cs typeface="Times New Roman" pitchFamily="18" charset="0"/>
              </a:rPr>
              <a:t>neighbour</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i.e</a:t>
            </a:r>
            <a:r>
              <a:rPr lang="en-US" b="1" dirty="0">
                <a:latin typeface="Times New Roman" pitchFamily="18" charset="0"/>
                <a:cs typeface="Times New Roman" pitchFamily="18" charset="0"/>
              </a:rPr>
              <a:t> only hub)</a:t>
            </a:r>
          </a:p>
          <a:p>
            <a:endParaRPr lang="en-US" b="1" dirty="0">
              <a:latin typeface="Times New Roman" pitchFamily="18" charset="0"/>
              <a:cs typeface="Times New Roman" pitchFamily="18" charset="0"/>
            </a:endParaRPr>
          </a:p>
          <a:p>
            <a:r>
              <a:rPr lang="en-US" b="1" dirty="0">
                <a:latin typeface="Times New Roman" pitchFamily="18" charset="0"/>
                <a:cs typeface="Times New Roman" pitchFamily="18" charset="0"/>
              </a:rPr>
              <a:t>Advantages of Star Topology</a:t>
            </a:r>
          </a:p>
          <a:p>
            <a:endParaRPr lang="en-US" b="1" dirty="0">
              <a:latin typeface="Times New Roman" pitchFamily="18" charset="0"/>
              <a:cs typeface="Times New Roman" pitchFamily="18" charset="0"/>
            </a:endParaRPr>
          </a:p>
          <a:p>
            <a:pPr lvl="1" algn="just">
              <a:buFont typeface="Arial" pitchFamily="34" charset="0"/>
              <a:buChar char="•"/>
            </a:pPr>
            <a:r>
              <a:rPr lang="en-US" dirty="0">
                <a:latin typeface="Times New Roman" pitchFamily="18" charset="0"/>
                <a:cs typeface="Times New Roman" pitchFamily="18" charset="0"/>
              </a:rPr>
              <a:t>Good option for modern networks</a:t>
            </a:r>
          </a:p>
          <a:p>
            <a:pPr lvl="1" algn="just">
              <a:buFont typeface="Arial" pitchFamily="34" charset="0"/>
              <a:buChar char="•"/>
            </a:pPr>
            <a:r>
              <a:rPr lang="en-US" dirty="0">
                <a:latin typeface="Times New Roman" pitchFamily="18" charset="0"/>
                <a:cs typeface="Times New Roman" pitchFamily="18" charset="0"/>
              </a:rPr>
              <a:t>Low startup costs</a:t>
            </a:r>
          </a:p>
          <a:p>
            <a:pPr lvl="1" algn="just">
              <a:buFont typeface="Arial" pitchFamily="34" charset="0"/>
              <a:buChar char="•"/>
            </a:pPr>
            <a:r>
              <a:rPr lang="en-US" dirty="0">
                <a:latin typeface="Times New Roman" pitchFamily="18" charset="0"/>
                <a:cs typeface="Times New Roman" pitchFamily="18" charset="0"/>
              </a:rPr>
              <a:t>Easy to manage</a:t>
            </a:r>
          </a:p>
          <a:p>
            <a:pPr lvl="1" algn="just">
              <a:buFont typeface="Arial" pitchFamily="34" charset="0"/>
              <a:buChar char="•"/>
            </a:pPr>
            <a:r>
              <a:rPr lang="en-US" dirty="0">
                <a:latin typeface="Times New Roman" pitchFamily="18" charset="0"/>
                <a:cs typeface="Times New Roman" pitchFamily="18" charset="0"/>
              </a:rPr>
              <a:t>Offers opportunities for expansion</a:t>
            </a:r>
          </a:p>
          <a:p>
            <a:pPr lvl="1" algn="just">
              <a:buFont typeface="Arial" pitchFamily="34" charset="0"/>
              <a:buChar char="•"/>
            </a:pPr>
            <a:r>
              <a:rPr lang="en-US" dirty="0">
                <a:latin typeface="Times New Roman" pitchFamily="18" charset="0"/>
                <a:cs typeface="Times New Roman" pitchFamily="18" charset="0"/>
              </a:rPr>
              <a:t>Most popular topology in use; wide variety of equipment   available</a:t>
            </a:r>
          </a:p>
          <a:p>
            <a:pPr lvl="1" algn="just">
              <a:buFont typeface="Arial" pitchFamily="34" charset="0"/>
              <a:buChar char="•"/>
            </a:pPr>
            <a:endParaRPr lang="en-US" sz="2400" dirty="0">
              <a:latin typeface="Times New Roman" pitchFamily="18" charset="0"/>
              <a:cs typeface="Times New Roman" pitchFamily="18" charset="0"/>
            </a:endParaRPr>
          </a:p>
          <a:p>
            <a:r>
              <a:rPr lang="en-US" b="1" dirty="0">
                <a:latin typeface="Times New Roman" pitchFamily="18" charset="0"/>
                <a:cs typeface="Times New Roman" pitchFamily="18" charset="0"/>
              </a:rPr>
              <a:t>Disadvantages of Star Topology</a:t>
            </a:r>
          </a:p>
          <a:p>
            <a:endParaRPr lang="en-US" b="1" dirty="0">
              <a:latin typeface="Times New Roman" pitchFamily="18" charset="0"/>
              <a:cs typeface="Times New Roman" pitchFamily="18" charset="0"/>
            </a:endParaRPr>
          </a:p>
          <a:p>
            <a:pPr lvl="1">
              <a:buFont typeface="Arial" pitchFamily="34" charset="0"/>
              <a:buChar char="•"/>
            </a:pPr>
            <a:r>
              <a:rPr lang="en-US" dirty="0">
                <a:latin typeface="Times New Roman" pitchFamily="18" charset="0"/>
                <a:cs typeface="Times New Roman" pitchFamily="18" charset="0"/>
              </a:rPr>
              <a:t>Hub is a single point of failure</a:t>
            </a:r>
          </a:p>
          <a:p>
            <a:pPr lvl="1">
              <a:buFont typeface="Arial" pitchFamily="34" charset="0"/>
              <a:buChar char="•"/>
            </a:pPr>
            <a:r>
              <a:rPr lang="en-US" dirty="0">
                <a:latin typeface="Times New Roman" pitchFamily="18" charset="0"/>
                <a:cs typeface="Times New Roman" pitchFamily="18" charset="0"/>
              </a:rPr>
              <a:t>Requires more cable than the bus</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69690585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2297113" y="-33338"/>
            <a:ext cx="7886700" cy="993776"/>
          </a:xfrm>
        </p:spPr>
        <p:txBody>
          <a:bodyPr/>
          <a:lstStyle/>
          <a:p>
            <a:r>
              <a:rPr lang="en-US" altLang="en-US" sz="3600" b="1">
                <a:solidFill>
                  <a:srgbClr val="0000FF"/>
                </a:solidFill>
              </a:rPr>
              <a:t> Applications of Computer Network</a:t>
            </a:r>
          </a:p>
        </p:txBody>
      </p:sp>
      <p:sp>
        <p:nvSpPr>
          <p:cNvPr id="8195" name="Content Placeholder 5"/>
          <p:cNvSpPr>
            <a:spLocks noGrp="1"/>
          </p:cNvSpPr>
          <p:nvPr>
            <p:ph idx="1"/>
          </p:nvPr>
        </p:nvSpPr>
        <p:spPr>
          <a:xfrm>
            <a:off x="1905000" y="919164"/>
            <a:ext cx="8515350" cy="3995737"/>
          </a:xfrm>
        </p:spPr>
        <p:txBody>
          <a:bodyPr>
            <a:normAutofit fontScale="92500" lnSpcReduction="20000"/>
          </a:bodyPr>
          <a:lstStyle/>
          <a:p>
            <a:pPr marL="514350" indent="-514350" algn="just">
              <a:buFont typeface="+mj-lt"/>
              <a:buAutoNum type="arabicPeriod"/>
              <a:defRPr/>
            </a:pPr>
            <a:r>
              <a:rPr lang="en-US" b="1" dirty="0">
                <a:solidFill>
                  <a:srgbClr val="C00000"/>
                </a:solidFill>
              </a:rPr>
              <a:t>Business Applications</a:t>
            </a:r>
          </a:p>
          <a:p>
            <a:pPr algn="just">
              <a:defRPr/>
            </a:pPr>
            <a:r>
              <a:rPr lang="en-US" sz="1800" b="1" dirty="0"/>
              <a:t>Resource Sharing:</a:t>
            </a:r>
            <a:r>
              <a:rPr lang="en-US" sz="1800" dirty="0"/>
              <a:t> The goal is to make all programs, </a:t>
            </a:r>
            <a:r>
              <a:rPr lang="en-US" sz="1800" dirty="0" err="1"/>
              <a:t>equipments</a:t>
            </a:r>
            <a:r>
              <a:rPr lang="en-US" sz="1800" dirty="0"/>
              <a:t>, and especially data, available to anyone on the network without regard to the physical location of the resource and the user.</a:t>
            </a:r>
          </a:p>
          <a:p>
            <a:pPr algn="just">
              <a:defRPr/>
            </a:pPr>
            <a:r>
              <a:rPr lang="en-US" sz="1800" b="1" dirty="0"/>
              <a:t>Server-Client model:</a:t>
            </a:r>
            <a:r>
              <a:rPr lang="en-US" sz="1800" dirty="0"/>
              <a:t> One can imagine a company's information system as consisting of one or more databases and some number of employees who need to access them remotely. In this model, the data is stored on powerful computers called </a:t>
            </a:r>
            <a:r>
              <a:rPr lang="en-US" sz="1800" b="1" dirty="0"/>
              <a:t>servers</a:t>
            </a:r>
            <a:r>
              <a:rPr lang="en-US" sz="1800" dirty="0"/>
              <a:t>. Often these are centrally housed and maintained by a system administrator. In contrast, the employees have simple machines, called </a:t>
            </a:r>
            <a:r>
              <a:rPr lang="en-US" sz="1800" b="1" dirty="0"/>
              <a:t>clients</a:t>
            </a:r>
            <a:r>
              <a:rPr lang="en-US" sz="1800" dirty="0"/>
              <a:t>, on their desks, with which they access remote data.</a:t>
            </a:r>
          </a:p>
          <a:p>
            <a:pPr algn="just">
              <a:defRPr/>
            </a:pPr>
            <a:r>
              <a:rPr lang="en-US" sz="1800" b="1" dirty="0"/>
              <a:t>Communication Medium:</a:t>
            </a:r>
            <a:r>
              <a:rPr lang="en-US" sz="1800" dirty="0"/>
              <a:t> A computer network can provide a powerful communication medium among employees. Virtually every company that has two or more computers now has e-mail (electronic mail), which employees generally use for a great deal of daily communication</a:t>
            </a:r>
          </a:p>
          <a:p>
            <a:pPr algn="just">
              <a:defRPr/>
            </a:pPr>
            <a:r>
              <a:rPr lang="en-US" sz="1800" b="1" dirty="0"/>
              <a:t>E-Commerce:</a:t>
            </a:r>
            <a:r>
              <a:rPr lang="en-US" sz="1800" dirty="0"/>
              <a:t> A goal that is starting to become more important is doing business with consumers over the Internet. Airlines, bookstores and music vendors have discovered that many customers like the convenience of shopping from home. This sector is expected to grow quickly in the future. </a:t>
            </a:r>
          </a:p>
        </p:txBody>
      </p:sp>
      <p:sp>
        <p:nvSpPr>
          <p:cNvPr id="6" name="Date Placeholder 5"/>
          <p:cNvSpPr>
            <a:spLocks noGrp="1"/>
          </p:cNvSpPr>
          <p:nvPr>
            <p:ph type="dt" sz="half" idx="10"/>
          </p:nvPr>
        </p:nvSpPr>
        <p:spPr/>
        <p:txBody>
          <a:bodyPr/>
          <a:lstStyle/>
          <a:p>
            <a:pPr>
              <a:defRPr/>
            </a:pPr>
            <a:fld id="{E6F2785E-E2BE-4CBA-8FC3-5CAEEBE584BB}" type="datetime1">
              <a:rPr lang="en-US" smtClean="0"/>
              <a:pPr>
                <a:defRPr/>
              </a:pPr>
              <a:t>2/28/2024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9</a:t>
            </a:fld>
            <a:endParaRPr lang="en-US" altLang="en-US"/>
          </a:p>
        </p:txBody>
      </p:sp>
    </p:spTree>
  </p:cSld>
  <p:clrMapOvr>
    <a:masterClrMapping/>
  </p:clrMapOvr>
  <p:transition spd="med">
    <p:pull/>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Rot="1" noChangeArrowheads="1"/>
          </p:cNvSpPr>
          <p:nvPr>
            <p:ph type="title"/>
          </p:nvPr>
        </p:nvSpPr>
        <p:spPr>
          <a:xfrm>
            <a:off x="1611720" y="76200"/>
            <a:ext cx="6382941" cy="838200"/>
          </a:xfrm>
        </p:spPr>
        <p:txBody>
          <a:bodyPr>
            <a:normAutofit/>
          </a:bodyPr>
          <a:lstStyle/>
          <a:p>
            <a:r>
              <a:rPr lang="en-US" sz="2800" b="1" dirty="0">
                <a:effectLst>
                  <a:outerShdw blurRad="38100" dist="38100" dir="2700000" algn="tl">
                    <a:srgbClr val="FFFFFF"/>
                  </a:outerShdw>
                </a:effectLst>
                <a:latin typeface="Times New Roman" pitchFamily="18" charset="0"/>
                <a:cs typeface="Times New Roman" pitchFamily="18" charset="0"/>
              </a:rPr>
              <a:t>Mesh Topology</a:t>
            </a:r>
            <a:r>
              <a:rPr lang="en-US" sz="2800" b="1" dirty="0">
                <a:latin typeface="Times New Roman" pitchFamily="18" charset="0"/>
                <a:cs typeface="Times New Roman" pitchFamily="18" charset="0"/>
              </a:rPr>
              <a:t> </a:t>
            </a:r>
          </a:p>
        </p:txBody>
      </p:sp>
      <p:sp>
        <p:nvSpPr>
          <p:cNvPr id="7" name="Date Placeholder 6"/>
          <p:cNvSpPr>
            <a:spLocks noGrp="1"/>
          </p:cNvSpPr>
          <p:nvPr>
            <p:ph type="dt" sz="half" idx="10"/>
          </p:nvPr>
        </p:nvSpPr>
        <p:spPr/>
        <p:txBody>
          <a:bodyPr/>
          <a:lstStyle/>
          <a:p>
            <a:fld id="{1E9DB370-E0E1-419D-BFBF-1F7A6235420C}" type="datetime1">
              <a:rPr lang="en-US" smtClean="0"/>
              <a:pPr/>
              <a:t>2/28/2024</a:t>
            </a:fld>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pPr/>
              <a:t>90</a:t>
            </a:fld>
            <a:endParaRPr lang="en-US" dirty="0"/>
          </a:p>
        </p:txBody>
      </p:sp>
      <p:sp>
        <p:nvSpPr>
          <p:cNvPr id="6" name="Rectangle 5"/>
          <p:cNvSpPr/>
          <p:nvPr/>
        </p:nvSpPr>
        <p:spPr>
          <a:xfrm>
            <a:off x="1524001" y="990602"/>
            <a:ext cx="3934047" cy="4062651"/>
          </a:xfrm>
          <a:prstGeom prst="rect">
            <a:avLst/>
          </a:prstGeom>
        </p:spPr>
        <p:txBody>
          <a:bodyPr wrap="square">
            <a:spAutoFit/>
          </a:bodyPr>
          <a:lstStyle/>
          <a:p>
            <a:pPr algn="just"/>
            <a:r>
              <a:rPr lang="en-US" b="1" dirty="0">
                <a:latin typeface="Times New Roman" pitchFamily="18" charset="0"/>
                <a:cs typeface="Times New Roman" pitchFamily="18" charset="0"/>
              </a:rPr>
              <a:t>No. of Links: n(n-1) simplex links,   </a:t>
            </a:r>
            <a:br>
              <a:rPr lang="en-US" b="1" dirty="0">
                <a:latin typeface="Times New Roman" pitchFamily="18" charset="0"/>
                <a:cs typeface="Times New Roman" pitchFamily="18" charset="0"/>
              </a:rPr>
            </a:br>
            <a:r>
              <a:rPr lang="en-US" b="1" dirty="0">
                <a:latin typeface="Times New Roman" pitchFamily="18" charset="0"/>
                <a:cs typeface="Times New Roman" pitchFamily="18" charset="0"/>
              </a:rPr>
              <a:t>                             n(n-1)/2 duplex*</a:t>
            </a:r>
          </a:p>
          <a:p>
            <a:pPr algn="just"/>
            <a:r>
              <a:rPr lang="en-US" b="1" dirty="0">
                <a:latin typeface="Times New Roman" pitchFamily="18" charset="0"/>
                <a:cs typeface="Times New Roman" pitchFamily="18" charset="0"/>
              </a:rPr>
              <a:t>No. of I/O Ports: n-1 (n-1 </a:t>
            </a:r>
            <a:r>
              <a:rPr lang="en-US" b="1" dirty="0" err="1">
                <a:latin typeface="Times New Roman" pitchFamily="18" charset="0"/>
                <a:cs typeface="Times New Roman" pitchFamily="18" charset="0"/>
              </a:rPr>
              <a:t>neighbours</a:t>
            </a:r>
            <a:r>
              <a:rPr lang="en-US" b="1" dirty="0">
                <a:latin typeface="Times New Roman" pitchFamily="18" charset="0"/>
                <a:cs typeface="Times New Roman" pitchFamily="18" charset="0"/>
              </a:rPr>
              <a:t>)</a:t>
            </a:r>
            <a:endParaRPr lang="en-US"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A </a:t>
            </a:r>
            <a:r>
              <a:rPr lang="en-US" b="1" dirty="0">
                <a:latin typeface="Times New Roman" pitchFamily="18" charset="0"/>
                <a:cs typeface="Times New Roman" pitchFamily="18" charset="0"/>
              </a:rPr>
              <a:t>mesh network</a:t>
            </a:r>
            <a:r>
              <a:rPr lang="en-US" dirty="0">
                <a:latin typeface="Times New Roman" pitchFamily="18" charset="0"/>
                <a:cs typeface="Times New Roman" pitchFamily="18" charset="0"/>
              </a:rPr>
              <a:t> is a network topology in which each node relays data for the network. All mesh nodes cooperate in the distribution of data in the network.</a:t>
            </a:r>
          </a:p>
          <a:p>
            <a:pPr algn="just"/>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Mesh networks can relay messages using either a </a:t>
            </a:r>
            <a:r>
              <a:rPr lang="en-US" i="1" dirty="0">
                <a:latin typeface="Times New Roman" pitchFamily="18" charset="0"/>
                <a:cs typeface="Times New Roman" pitchFamily="18" charset="0"/>
              </a:rPr>
              <a:t>flooding</a:t>
            </a:r>
            <a:r>
              <a:rPr lang="en-US" dirty="0">
                <a:latin typeface="Times New Roman" pitchFamily="18" charset="0"/>
                <a:cs typeface="Times New Roman" pitchFamily="18" charset="0"/>
              </a:rPr>
              <a:t> technique or a </a:t>
            </a:r>
            <a:r>
              <a:rPr lang="en-US" i="1" dirty="0">
                <a:latin typeface="Times New Roman" pitchFamily="18" charset="0"/>
                <a:cs typeface="Times New Roman" pitchFamily="18" charset="0"/>
              </a:rPr>
              <a:t>routing</a:t>
            </a:r>
            <a:r>
              <a:rPr lang="en-US" dirty="0">
                <a:latin typeface="Times New Roman" pitchFamily="18" charset="0"/>
                <a:cs typeface="Times New Roman" pitchFamily="18" charset="0"/>
              </a:rPr>
              <a:t> technique. </a:t>
            </a:r>
          </a:p>
          <a:p>
            <a:pPr algn="just"/>
            <a:endParaRPr lang="en-US" dirty="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p:txBody>
      </p:sp>
      <p:pic>
        <p:nvPicPr>
          <p:cNvPr id="5" name="Picture 2" descr="H:\Users\rohit\Pictures\Picture1.jpg"/>
          <p:cNvPicPr>
            <a:picLocks noChangeAspect="1" noChangeArrowheads="1"/>
          </p:cNvPicPr>
          <p:nvPr/>
        </p:nvPicPr>
        <p:blipFill>
          <a:blip r:embed="rId2" cstate="print"/>
          <a:srcRect/>
          <a:stretch>
            <a:fillRect/>
          </a:stretch>
        </p:blipFill>
        <p:spPr bwMode="auto">
          <a:xfrm>
            <a:off x="5842292" y="914400"/>
            <a:ext cx="4749509" cy="4495800"/>
          </a:xfrm>
          <a:prstGeom prst="rect">
            <a:avLst/>
          </a:prstGeom>
          <a:noFill/>
        </p:spPr>
      </p:pic>
      <p:sp>
        <p:nvSpPr>
          <p:cNvPr id="2" name="Rectangle 1"/>
          <p:cNvSpPr/>
          <p:nvPr/>
        </p:nvSpPr>
        <p:spPr>
          <a:xfrm>
            <a:off x="1611718" y="4419601"/>
            <a:ext cx="4255682" cy="2062103"/>
          </a:xfrm>
          <a:prstGeom prst="rect">
            <a:avLst/>
          </a:prstGeom>
        </p:spPr>
        <p:txBody>
          <a:bodyPr wrap="square">
            <a:spAutoFit/>
          </a:bodyPr>
          <a:lstStyle/>
          <a:p>
            <a:r>
              <a:rPr lang="en-US" sz="1600" b="1" dirty="0">
                <a:latin typeface="Times New Roman" pitchFamily="18" charset="0"/>
                <a:cs typeface="Times New Roman" pitchFamily="18" charset="0"/>
              </a:rPr>
              <a:t>Advantages</a:t>
            </a:r>
          </a:p>
          <a:p>
            <a:pPr lvl="1"/>
            <a:r>
              <a:rPr lang="en-US" sz="1600" dirty="0">
                <a:latin typeface="Times New Roman" pitchFamily="18" charset="0"/>
                <a:cs typeface="Times New Roman" pitchFamily="18" charset="0"/>
              </a:rPr>
              <a:t>Less Traffic</a:t>
            </a:r>
          </a:p>
          <a:p>
            <a:pPr lvl="1"/>
            <a:r>
              <a:rPr lang="en-US" sz="1600" dirty="0">
                <a:latin typeface="Times New Roman" pitchFamily="18" charset="0"/>
                <a:cs typeface="Times New Roman" pitchFamily="18" charset="0"/>
              </a:rPr>
              <a:t>Reliability</a:t>
            </a:r>
          </a:p>
          <a:p>
            <a:pPr lvl="1"/>
            <a:r>
              <a:rPr lang="en-US" sz="1600" dirty="0">
                <a:latin typeface="Times New Roman" pitchFamily="18" charset="0"/>
                <a:cs typeface="Times New Roman" pitchFamily="18" charset="0"/>
              </a:rPr>
              <a:t>Ever growing</a:t>
            </a:r>
          </a:p>
          <a:p>
            <a:pPr lvl="1"/>
            <a:endParaRPr lang="en-US" sz="1600" dirty="0">
              <a:latin typeface="Times New Roman" pitchFamily="18" charset="0"/>
              <a:cs typeface="Times New Roman" pitchFamily="18" charset="0"/>
            </a:endParaRPr>
          </a:p>
          <a:p>
            <a:r>
              <a:rPr lang="en-US" sz="1600" b="1" dirty="0">
                <a:latin typeface="Times New Roman" pitchFamily="18" charset="0"/>
                <a:cs typeface="Times New Roman" pitchFamily="18" charset="0"/>
              </a:rPr>
              <a:t>Disadvantages</a:t>
            </a:r>
          </a:p>
          <a:p>
            <a:pPr lvl="1"/>
            <a:r>
              <a:rPr lang="en-US" sz="1600" dirty="0">
                <a:latin typeface="Times New Roman" pitchFamily="18" charset="0"/>
                <a:cs typeface="Times New Roman" pitchFamily="18" charset="0"/>
              </a:rPr>
              <a:t>Highly expensive</a:t>
            </a:r>
          </a:p>
          <a:p>
            <a:pPr lvl="1"/>
            <a:r>
              <a:rPr lang="en-US" sz="1600" dirty="0">
                <a:latin typeface="Times New Roman" pitchFamily="18" charset="0"/>
                <a:cs typeface="Times New Roman" pitchFamily="18" charset="0"/>
              </a:rPr>
              <a:t>High maintenance</a:t>
            </a:r>
            <a:endParaRPr lang="en-US" sz="1600" dirty="0"/>
          </a:p>
        </p:txBody>
      </p:sp>
      <p:sp>
        <p:nvSpPr>
          <p:cNvPr id="9" name="TextBox 8"/>
          <p:cNvSpPr txBox="1"/>
          <p:nvPr/>
        </p:nvSpPr>
        <p:spPr>
          <a:xfrm>
            <a:off x="4800600" y="5410200"/>
            <a:ext cx="5603970" cy="1077218"/>
          </a:xfrm>
          <a:prstGeom prst="rect">
            <a:avLst/>
          </a:prstGeom>
          <a:noFill/>
        </p:spPr>
        <p:txBody>
          <a:bodyPr wrap="none" rtlCol="0">
            <a:spAutoFit/>
          </a:bodyPr>
          <a:lstStyle/>
          <a:p>
            <a:r>
              <a:rPr lang="en-US" sz="1600" b="1" i="1" dirty="0">
                <a:latin typeface="Times New Roman" pitchFamily="18" charset="0"/>
                <a:cs typeface="Times New Roman" pitchFamily="18" charset="0"/>
              </a:rPr>
              <a:t>*</a:t>
            </a:r>
            <a:r>
              <a:rPr lang="en-US" sz="1600" i="1" dirty="0">
                <a:latin typeface="Times New Roman" pitchFamily="18" charset="0"/>
                <a:cs typeface="Times New Roman" pitchFamily="18" charset="0"/>
              </a:rPr>
              <a:t>=</a:t>
            </a:r>
            <a:r>
              <a:rPr lang="en-US" sz="1600" b="1" i="1" dirty="0">
                <a:latin typeface="Times New Roman" pitchFamily="18" charset="0"/>
                <a:cs typeface="Times New Roman" pitchFamily="18" charset="0"/>
              </a:rPr>
              <a:t>duplex</a:t>
            </a:r>
            <a:r>
              <a:rPr lang="en-US" sz="1600" i="1" dirty="0">
                <a:latin typeface="Times New Roman" pitchFamily="18" charset="0"/>
                <a:cs typeface="Times New Roman" pitchFamily="18" charset="0"/>
              </a:rPr>
              <a:t> required single wire for both ways communication ,</a:t>
            </a:r>
          </a:p>
          <a:p>
            <a:r>
              <a:rPr lang="en-US" sz="1600" i="1" dirty="0">
                <a:latin typeface="Times New Roman" pitchFamily="18" charset="0"/>
                <a:cs typeface="Times New Roman" pitchFamily="18" charset="0"/>
              </a:rPr>
              <a:t>so it is equal to total number of edges</a:t>
            </a:r>
          </a:p>
          <a:p>
            <a:r>
              <a:rPr lang="en-US" sz="1600" i="1" dirty="0">
                <a:latin typeface="Times New Roman" pitchFamily="18" charset="0"/>
                <a:cs typeface="Times New Roman" pitchFamily="18" charset="0"/>
              </a:rPr>
              <a:t>But </a:t>
            </a:r>
            <a:r>
              <a:rPr lang="en-US" sz="1600" b="1" i="1" dirty="0">
                <a:latin typeface="Times New Roman" pitchFamily="18" charset="0"/>
                <a:cs typeface="Times New Roman" pitchFamily="18" charset="0"/>
              </a:rPr>
              <a:t>simplex</a:t>
            </a:r>
            <a:r>
              <a:rPr lang="en-US" sz="1600" i="1" dirty="0">
                <a:latin typeface="Times New Roman" pitchFamily="18" charset="0"/>
                <a:cs typeface="Times New Roman" pitchFamily="18" charset="0"/>
              </a:rPr>
              <a:t> will require two wires for both ways communication, </a:t>
            </a:r>
          </a:p>
          <a:p>
            <a:r>
              <a:rPr lang="en-US" sz="1600" i="1" dirty="0">
                <a:latin typeface="Times New Roman" pitchFamily="18" charset="0"/>
                <a:cs typeface="Times New Roman" pitchFamily="18" charset="0"/>
              </a:rPr>
              <a:t>one for each direction ,so it will require the double of duplex.</a:t>
            </a:r>
          </a:p>
        </p:txBody>
      </p:sp>
    </p:spTree>
    <p:extLst>
      <p:ext uri="{BB962C8B-B14F-4D97-AF65-F5344CB8AC3E}">
        <p14:creationId xmlns:p14="http://schemas.microsoft.com/office/powerpoint/2010/main" val="3750377266"/>
      </p:ext>
    </p:extLst>
  </p:cSld>
  <p:clrMapOvr>
    <a:masterClrMapping/>
  </p:clrMapOvr>
  <p:transition spd="slow">
    <p:wip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r>
              <a:rPr lang="en-US" dirty="0"/>
              <a:t>For ‘</a:t>
            </a:r>
            <a:r>
              <a:rPr lang="en-US" sz="3600" i="1" dirty="0"/>
              <a:t>n’</a:t>
            </a:r>
            <a:r>
              <a:rPr lang="en-US" dirty="0"/>
              <a:t> devices in a network, the number of cable links required for a mesh, ring, bus, and star topology:</a:t>
            </a:r>
          </a:p>
          <a:p>
            <a:pPr>
              <a:buNone/>
            </a:pPr>
            <a:endParaRPr lang="en-US" dirty="0"/>
          </a:p>
          <a:p>
            <a:r>
              <a:rPr lang="en-US" dirty="0"/>
              <a:t>Mesh: n * (n-1) / 2</a:t>
            </a:r>
          </a:p>
          <a:p>
            <a:r>
              <a:rPr lang="en-US" dirty="0"/>
              <a:t>Ring: n</a:t>
            </a:r>
          </a:p>
          <a:p>
            <a:r>
              <a:rPr lang="en-US" dirty="0"/>
              <a:t>Bus: n + 1 (n for cables, 1 for backbone)</a:t>
            </a:r>
          </a:p>
          <a:p>
            <a:r>
              <a:rPr lang="en-US" dirty="0"/>
              <a:t>Star: n</a:t>
            </a:r>
          </a:p>
          <a:p>
            <a:endParaRPr lang="en-US" dirty="0"/>
          </a:p>
        </p:txBody>
      </p:sp>
      <p:sp>
        <p:nvSpPr>
          <p:cNvPr id="4" name="Date Placeholder 3"/>
          <p:cNvSpPr>
            <a:spLocks noGrp="1"/>
          </p:cNvSpPr>
          <p:nvPr>
            <p:ph type="dt" sz="half" idx="10"/>
          </p:nvPr>
        </p:nvSpPr>
        <p:spPr/>
        <p:txBody>
          <a:bodyPr/>
          <a:lstStyle/>
          <a:p>
            <a:pPr>
              <a:defRPr/>
            </a:pPr>
            <a:fld id="{EBABDBA7-8BD1-4BC5-B1DC-3A756E659B11}" type="datetime1">
              <a:rPr lang="en-US" smtClean="0"/>
              <a:pPr>
                <a:defRPr/>
              </a:pPr>
              <a:t>2/28/2024</a:t>
            </a:fld>
            <a:endParaRPr lang="en-US"/>
          </a:p>
        </p:txBody>
      </p:sp>
      <p:sp>
        <p:nvSpPr>
          <p:cNvPr id="5" name="Slide Number Placeholder 4"/>
          <p:cNvSpPr>
            <a:spLocks noGrp="1"/>
          </p:cNvSpPr>
          <p:nvPr>
            <p:ph type="sldNum" sz="quarter" idx="12"/>
          </p:nvPr>
        </p:nvSpPr>
        <p:spPr/>
        <p:txBody>
          <a:bodyPr/>
          <a:lstStyle/>
          <a:p>
            <a:fld id="{6876EFF4-C03D-4CCD-A348-A83D22CFB359}" type="slidenum">
              <a:rPr lang="en-US" altLang="en-US" smtClean="0"/>
              <a:pPr/>
              <a:t>91</a:t>
            </a:fld>
            <a:endParaRPr lang="en-US"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r>
              <a:rPr lang="en-US" b="1" dirty="0"/>
              <a:t>Question: </a:t>
            </a:r>
            <a:r>
              <a:rPr lang="en-US" dirty="0"/>
              <a:t>Assume six devices are arranged in a mesh topology. How many cables are needed? How many ports are needed for each device?</a:t>
            </a:r>
          </a:p>
          <a:p>
            <a:pPr>
              <a:buNone/>
            </a:pPr>
            <a:r>
              <a:rPr lang="en-US" b="1" dirty="0"/>
              <a:t>Solution:</a:t>
            </a:r>
            <a:r>
              <a:rPr lang="en-US" dirty="0"/>
              <a:t>  Cables needed=n * (n-1)/2 = 6 * 5 / 2 = 15 cables. </a:t>
            </a:r>
          </a:p>
          <a:p>
            <a:pPr>
              <a:buNone/>
            </a:pPr>
            <a:r>
              <a:rPr lang="en-US" dirty="0"/>
              <a:t> </a:t>
            </a:r>
          </a:p>
          <a:p>
            <a:pPr>
              <a:buNone/>
            </a:pPr>
            <a:r>
              <a:rPr lang="en-US" dirty="0"/>
              <a:t>Number of devices connected per device = n-1 = 5, so number of ports per device = 5.</a:t>
            </a:r>
          </a:p>
          <a:p>
            <a:endParaRPr lang="en-US" dirty="0"/>
          </a:p>
        </p:txBody>
      </p:sp>
      <p:sp>
        <p:nvSpPr>
          <p:cNvPr id="4" name="Date Placeholder 3"/>
          <p:cNvSpPr>
            <a:spLocks noGrp="1"/>
          </p:cNvSpPr>
          <p:nvPr>
            <p:ph type="dt" sz="half" idx="10"/>
          </p:nvPr>
        </p:nvSpPr>
        <p:spPr/>
        <p:txBody>
          <a:bodyPr/>
          <a:lstStyle/>
          <a:p>
            <a:pPr>
              <a:defRPr/>
            </a:pPr>
            <a:fld id="{9B898086-19F9-4A6D-BCC7-5A125BEEDFF0}" type="datetime1">
              <a:rPr lang="en-US" smtClean="0"/>
              <a:pPr>
                <a:defRPr/>
              </a:pPr>
              <a:t>2/28/2024</a:t>
            </a:fld>
            <a:endParaRPr lang="en-US"/>
          </a:p>
        </p:txBody>
      </p:sp>
      <p:sp>
        <p:nvSpPr>
          <p:cNvPr id="5" name="Slide Number Placeholder 4"/>
          <p:cNvSpPr>
            <a:spLocks noGrp="1"/>
          </p:cNvSpPr>
          <p:nvPr>
            <p:ph type="sldNum" sz="quarter" idx="12"/>
          </p:nvPr>
        </p:nvSpPr>
        <p:spPr/>
        <p:txBody>
          <a:bodyPr/>
          <a:lstStyle/>
          <a:p>
            <a:fld id="{6876EFF4-C03D-4CCD-A348-A83D22CFB359}" type="slidenum">
              <a:rPr lang="en-US" altLang="en-US" smtClean="0"/>
              <a:pPr/>
              <a:t>92</a:t>
            </a:fld>
            <a:endParaRPr lang="en-US" alt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Rot="1" noChangeArrowheads="1"/>
          </p:cNvSpPr>
          <p:nvPr>
            <p:ph type="title"/>
          </p:nvPr>
        </p:nvSpPr>
        <p:spPr>
          <a:xfrm>
            <a:off x="1827029" y="228600"/>
            <a:ext cx="6382941" cy="838200"/>
          </a:xfrm>
        </p:spPr>
        <p:txBody>
          <a:bodyPr>
            <a:normAutofit/>
          </a:bodyPr>
          <a:lstStyle/>
          <a:p>
            <a:r>
              <a:rPr lang="en-US" sz="2800" b="1" dirty="0">
                <a:effectLst>
                  <a:outerShdw blurRad="38100" dist="38100" dir="2700000" algn="tl">
                    <a:srgbClr val="FFFFFF"/>
                  </a:outerShdw>
                </a:effectLst>
                <a:latin typeface="Times New Roman" pitchFamily="18" charset="0"/>
                <a:cs typeface="Times New Roman" pitchFamily="18" charset="0"/>
              </a:rPr>
              <a:t>Derived Topology-Tree Topology</a:t>
            </a:r>
            <a:r>
              <a:rPr lang="en-US" sz="2800" b="1" dirty="0">
                <a:latin typeface="Times New Roman" pitchFamily="18" charset="0"/>
                <a:cs typeface="Times New Roman" pitchFamily="18" charset="0"/>
              </a:rPr>
              <a:t> </a:t>
            </a:r>
          </a:p>
        </p:txBody>
      </p:sp>
      <p:sp>
        <p:nvSpPr>
          <p:cNvPr id="3" name="Date Placeholder 2"/>
          <p:cNvSpPr>
            <a:spLocks noGrp="1"/>
          </p:cNvSpPr>
          <p:nvPr>
            <p:ph type="dt" sz="half" idx="10"/>
          </p:nvPr>
        </p:nvSpPr>
        <p:spPr/>
        <p:txBody>
          <a:bodyPr/>
          <a:lstStyle/>
          <a:p>
            <a:fld id="{908B0016-9009-4A2B-9814-B40B845CC519}" type="datetime1">
              <a:rPr lang="en-US" smtClean="0"/>
              <a:pPr/>
              <a:t>2/28/2024</a:t>
            </a:fld>
            <a:endParaRPr lang="en-US" dirty="0"/>
          </a:p>
        </p:txBody>
      </p:sp>
      <p:sp>
        <p:nvSpPr>
          <p:cNvPr id="2" name="Slide Number Placeholder 1"/>
          <p:cNvSpPr>
            <a:spLocks noGrp="1"/>
          </p:cNvSpPr>
          <p:nvPr>
            <p:ph type="sldNum" sz="quarter" idx="12"/>
          </p:nvPr>
        </p:nvSpPr>
        <p:spPr/>
        <p:txBody>
          <a:bodyPr/>
          <a:lstStyle/>
          <a:p>
            <a:fld id="{6D22F896-40B5-4ADD-8801-0D06FADFA095}" type="slidenum">
              <a:rPr lang="en-US" smtClean="0"/>
              <a:pPr/>
              <a:t>93</a:t>
            </a:fld>
            <a:endParaRPr lang="en-US" dirty="0"/>
          </a:p>
        </p:txBody>
      </p:sp>
      <p:sp>
        <p:nvSpPr>
          <p:cNvPr id="5" name="Rectangle 4"/>
          <p:cNvSpPr/>
          <p:nvPr/>
        </p:nvSpPr>
        <p:spPr>
          <a:xfrm>
            <a:off x="1739310" y="1524000"/>
            <a:ext cx="4051890" cy="4093428"/>
          </a:xfrm>
          <a:prstGeom prst="rect">
            <a:avLst/>
          </a:prstGeom>
        </p:spPr>
        <p:txBody>
          <a:bodyPr wrap="square">
            <a:spAutoFit/>
          </a:bodyPr>
          <a:lstStyle/>
          <a:p>
            <a:pPr algn="just">
              <a:buFont typeface="Arial" pitchFamily="34" charset="0"/>
              <a:buChar char="•"/>
            </a:pPr>
            <a:r>
              <a:rPr lang="en-US" sz="2000" dirty="0">
                <a:latin typeface="Times New Roman" pitchFamily="18" charset="0"/>
                <a:cs typeface="Times New Roman" pitchFamily="18" charset="0"/>
              </a:rPr>
              <a:t>A Tree  topology is a combination of two or more star topology connected together by central bus backbone or star backbone.</a:t>
            </a:r>
          </a:p>
          <a:p>
            <a:pPr algn="just">
              <a:buFont typeface="Arial" pitchFamily="34" charset="0"/>
              <a:buChar char="•"/>
            </a:pPr>
            <a:endParaRPr lang="en-US" sz="2000" dirty="0">
              <a:latin typeface="Times New Roman" pitchFamily="18" charset="0"/>
              <a:cs typeface="Times New Roman" pitchFamily="18" charset="0"/>
            </a:endParaRPr>
          </a:p>
          <a:p>
            <a:pPr algn="just">
              <a:buFont typeface="Arial" pitchFamily="34" charset="0"/>
              <a:buChar char="•"/>
            </a:pPr>
            <a:r>
              <a:rPr lang="en-US" sz="2000" dirty="0">
                <a:latin typeface="Times New Roman" pitchFamily="18" charset="0"/>
                <a:cs typeface="Times New Roman" pitchFamily="18" charset="0"/>
              </a:rPr>
              <a:t>The tree topology is ideal when the workstations are located in groups, with each group occupying a relatively small physical region.</a:t>
            </a:r>
          </a:p>
          <a:p>
            <a:pPr algn="just">
              <a:buFont typeface="Arial" pitchFamily="34" charset="0"/>
              <a:buChar char="•"/>
            </a:pPr>
            <a:endParaRPr lang="en-US" sz="2000" dirty="0">
              <a:latin typeface="Times New Roman" pitchFamily="18" charset="0"/>
              <a:cs typeface="Times New Roman" pitchFamily="18" charset="0"/>
            </a:endParaRPr>
          </a:p>
          <a:p>
            <a:pPr algn="just">
              <a:buFont typeface="Arial" pitchFamily="34" charset="0"/>
              <a:buChar char="•"/>
            </a:pPr>
            <a:endParaRPr lang="en-US" sz="2000" dirty="0">
              <a:latin typeface="Times New Roman" pitchFamily="18" charset="0"/>
              <a:cs typeface="Times New Roman" pitchFamily="18" charset="0"/>
            </a:endParaRPr>
          </a:p>
          <a:p>
            <a:pPr algn="just">
              <a:buFont typeface="Arial" pitchFamily="34" charset="0"/>
              <a:buChar char="•"/>
            </a:pPr>
            <a:r>
              <a:rPr lang="en-US" sz="2000" b="1" dirty="0">
                <a:latin typeface="Times New Roman" pitchFamily="18" charset="0"/>
                <a:cs typeface="Times New Roman" pitchFamily="18" charset="0"/>
              </a:rPr>
              <a:t>Advantages and Disadvantages</a:t>
            </a:r>
          </a:p>
          <a:p>
            <a:pPr algn="just"/>
            <a:r>
              <a:rPr lang="en-US" sz="2000" dirty="0">
                <a:latin typeface="Times New Roman" pitchFamily="18" charset="0"/>
                <a:cs typeface="Times New Roman" pitchFamily="18" charset="0"/>
              </a:rPr>
              <a:t>Same as Star and Bus topology</a:t>
            </a:r>
          </a:p>
        </p:txBody>
      </p:sp>
      <p:pic>
        <p:nvPicPr>
          <p:cNvPr id="56322" name="Picture 2" descr="Image result for tree topology"/>
          <p:cNvPicPr>
            <a:picLocks noChangeAspect="1" noChangeArrowheads="1"/>
          </p:cNvPicPr>
          <p:nvPr/>
        </p:nvPicPr>
        <p:blipFill>
          <a:blip r:embed="rId2"/>
          <a:srcRect/>
          <a:stretch>
            <a:fillRect/>
          </a:stretch>
        </p:blipFill>
        <p:spPr bwMode="auto">
          <a:xfrm>
            <a:off x="6002479" y="1676400"/>
            <a:ext cx="4572000" cy="4572000"/>
          </a:xfrm>
          <a:prstGeom prst="rect">
            <a:avLst/>
          </a:prstGeom>
          <a:noFill/>
        </p:spPr>
      </p:pic>
    </p:spTree>
    <p:extLst>
      <p:ext uri="{BB962C8B-B14F-4D97-AF65-F5344CB8AC3E}">
        <p14:creationId xmlns:p14="http://schemas.microsoft.com/office/powerpoint/2010/main" val="3873908158"/>
      </p:ext>
    </p:extLst>
  </p:cSld>
  <p:clrMapOvr>
    <a:masterClrMapping/>
  </p:clrMapOvr>
  <p:transition spd="slow">
    <p:wip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95452" y="609601"/>
            <a:ext cx="8896349" cy="4293483"/>
          </a:xfrm>
          <a:prstGeom prst="rect">
            <a:avLst/>
          </a:prstGeom>
          <a:noFill/>
        </p:spPr>
        <p:txBody>
          <a:bodyPr wrap="square" rtlCol="0">
            <a:spAutoFit/>
          </a:bodyPr>
          <a:lstStyle/>
          <a:p>
            <a:r>
              <a:rPr lang="en-US" sz="1300" dirty="0"/>
              <a:t>A </a:t>
            </a:r>
            <a:r>
              <a:rPr lang="en-US" sz="1300" b="1" dirty="0"/>
              <a:t>hybrid topology</a:t>
            </a:r>
            <a:r>
              <a:rPr lang="en-US" sz="1300" dirty="0"/>
              <a:t> is a type of network topology that uses two or more other network </a:t>
            </a:r>
            <a:r>
              <a:rPr lang="en-US" sz="1300" dirty="0">
                <a:hlinkClick r:id="rId3"/>
              </a:rPr>
              <a:t>topologies</a:t>
            </a:r>
            <a:r>
              <a:rPr lang="en-US" sz="1300" dirty="0"/>
              <a:t>, including </a:t>
            </a:r>
            <a:r>
              <a:rPr lang="en-US" sz="1300" dirty="0">
                <a:hlinkClick r:id="rId4"/>
              </a:rPr>
              <a:t>bus topology</a:t>
            </a:r>
            <a:r>
              <a:rPr lang="en-US" sz="1300" dirty="0"/>
              <a:t>, </a:t>
            </a:r>
            <a:r>
              <a:rPr lang="en-US" sz="1300" dirty="0">
                <a:hlinkClick r:id="rId5"/>
              </a:rPr>
              <a:t>mesh topology</a:t>
            </a:r>
            <a:r>
              <a:rPr lang="en-US" sz="1300" dirty="0"/>
              <a:t>, </a:t>
            </a:r>
            <a:r>
              <a:rPr lang="en-US" sz="1300" dirty="0">
                <a:hlinkClick r:id="rId6"/>
              </a:rPr>
              <a:t>ring topology</a:t>
            </a:r>
            <a:r>
              <a:rPr lang="en-US" sz="1300" dirty="0"/>
              <a:t>, </a:t>
            </a:r>
            <a:r>
              <a:rPr lang="en-US" sz="1300" dirty="0">
                <a:hlinkClick r:id="rId7"/>
              </a:rPr>
              <a:t>star topology</a:t>
            </a:r>
            <a:r>
              <a:rPr lang="en-US" sz="1300" dirty="0"/>
              <a:t>, and </a:t>
            </a:r>
            <a:r>
              <a:rPr lang="en-US" sz="1300" dirty="0">
                <a:hlinkClick r:id="rId8"/>
              </a:rPr>
              <a:t>tree topology</a:t>
            </a:r>
            <a:r>
              <a:rPr lang="en-US" sz="1300" dirty="0"/>
              <a:t>.</a:t>
            </a:r>
          </a:p>
          <a:p>
            <a:endParaRPr lang="en-US" sz="1300" dirty="0"/>
          </a:p>
          <a:p>
            <a:pPr fontAlgn="base"/>
            <a:r>
              <a:rPr lang="en-US" sz="1300" b="1" dirty="0"/>
              <a:t>Advantages of Hybrid Network Topology</a:t>
            </a:r>
          </a:p>
          <a:p>
            <a:pPr fontAlgn="base"/>
            <a:br>
              <a:rPr lang="en-US" sz="1300" dirty="0"/>
            </a:br>
            <a:r>
              <a:rPr lang="en-US" sz="1300" dirty="0"/>
              <a:t>1) </a:t>
            </a:r>
            <a:r>
              <a:rPr lang="en-US" sz="1300" dirty="0">
                <a:solidFill>
                  <a:srgbClr val="FF0000"/>
                </a:solidFill>
              </a:rPr>
              <a:t> </a:t>
            </a:r>
            <a:r>
              <a:rPr lang="en-US" sz="1300" b="1" dirty="0">
                <a:solidFill>
                  <a:srgbClr val="FF0000"/>
                </a:solidFill>
              </a:rPr>
              <a:t>Reliable </a:t>
            </a:r>
            <a:r>
              <a:rPr lang="en-US" sz="1300" b="1" dirty="0"/>
              <a:t>:</a:t>
            </a:r>
            <a:r>
              <a:rPr lang="en-US" sz="1300" dirty="0"/>
              <a:t> Unlike other networks, fault detection and troubleshooting is easy in this type of topology. </a:t>
            </a:r>
          </a:p>
          <a:p>
            <a:pPr fontAlgn="base"/>
            <a:r>
              <a:rPr lang="en-US" sz="1300" dirty="0"/>
              <a:t>2)</a:t>
            </a:r>
            <a:r>
              <a:rPr lang="en-US" sz="1300" dirty="0">
                <a:solidFill>
                  <a:srgbClr val="FF0000"/>
                </a:solidFill>
              </a:rPr>
              <a:t> </a:t>
            </a:r>
            <a:r>
              <a:rPr lang="en-US" sz="1300" b="1" dirty="0">
                <a:solidFill>
                  <a:srgbClr val="FF0000"/>
                </a:solidFill>
              </a:rPr>
              <a:t>Scalable</a:t>
            </a:r>
            <a:r>
              <a:rPr lang="en-US" sz="1300" b="1" dirty="0"/>
              <a:t>:</a:t>
            </a:r>
            <a:r>
              <a:rPr lang="en-US" sz="1300" dirty="0"/>
              <a:t> Its easy to increase the size of network by adding new components, without disturbing existing architecture. </a:t>
            </a:r>
            <a:br>
              <a:rPr lang="en-US" sz="1300" dirty="0"/>
            </a:br>
            <a:r>
              <a:rPr lang="en-US" sz="1300" dirty="0"/>
              <a:t>3) </a:t>
            </a:r>
            <a:r>
              <a:rPr lang="en-US" sz="1300" b="1" dirty="0">
                <a:solidFill>
                  <a:srgbClr val="FF0000"/>
                </a:solidFill>
              </a:rPr>
              <a:t>Flexible</a:t>
            </a:r>
            <a:r>
              <a:rPr lang="en-US" sz="1300" b="1" dirty="0"/>
              <a:t>:</a:t>
            </a:r>
            <a:r>
              <a:rPr lang="en-US" sz="1300" dirty="0"/>
              <a:t> Hybrid Network can be designed according to the requirements of the organization and by optimizing the available resources. </a:t>
            </a:r>
            <a:br>
              <a:rPr lang="en-US" sz="1300" dirty="0"/>
            </a:br>
            <a:r>
              <a:rPr lang="en-US" sz="1300" dirty="0"/>
              <a:t>4) </a:t>
            </a:r>
            <a:r>
              <a:rPr lang="en-US" sz="1300" b="1" dirty="0">
                <a:solidFill>
                  <a:srgbClr val="FF0000"/>
                </a:solidFill>
              </a:rPr>
              <a:t>Effective</a:t>
            </a:r>
            <a:r>
              <a:rPr lang="en-US" sz="1300" b="1" dirty="0"/>
              <a:t>:</a:t>
            </a:r>
            <a:r>
              <a:rPr lang="en-US" sz="1300" dirty="0"/>
              <a:t> Hybrid topology is the combination of two or more topologies, so we can design it in such a way that strengths of constituent topologies are maximized while there weaknesses are neutralized. </a:t>
            </a:r>
            <a:br>
              <a:rPr lang="en-US" sz="1300" dirty="0"/>
            </a:br>
            <a:endParaRPr lang="en-US" sz="1300" dirty="0"/>
          </a:p>
          <a:p>
            <a:pPr fontAlgn="base"/>
            <a:r>
              <a:rPr lang="en-US" sz="1300" b="1" dirty="0"/>
              <a:t>Disadvantages of Hybrid Topology</a:t>
            </a:r>
          </a:p>
          <a:p>
            <a:br>
              <a:rPr lang="en-US" sz="1300" dirty="0"/>
            </a:br>
            <a:r>
              <a:rPr lang="en-US" sz="1300" dirty="0"/>
              <a:t>1)  </a:t>
            </a:r>
            <a:r>
              <a:rPr lang="en-US" sz="1300" b="1" dirty="0">
                <a:solidFill>
                  <a:srgbClr val="FF0000"/>
                </a:solidFill>
              </a:rPr>
              <a:t>Complexity of Design</a:t>
            </a:r>
            <a:r>
              <a:rPr lang="en-US" sz="1300" b="1" dirty="0"/>
              <a:t>:</a:t>
            </a:r>
            <a:r>
              <a:rPr lang="en-US" sz="1300" dirty="0"/>
              <a:t> One of the biggest drawback of hybrid topology is its design. Its not easy to design this type of architecture and its a tough job for designers. Configuration and installation process needs to be very efficient.</a:t>
            </a:r>
            <a:br>
              <a:rPr lang="en-US" sz="1300" dirty="0"/>
            </a:br>
            <a:r>
              <a:rPr lang="en-US" sz="1300" dirty="0"/>
              <a:t>2)  </a:t>
            </a:r>
            <a:r>
              <a:rPr lang="en-US" sz="1300" b="1" dirty="0">
                <a:solidFill>
                  <a:srgbClr val="FF0000"/>
                </a:solidFill>
              </a:rPr>
              <a:t>Costly Hub</a:t>
            </a:r>
            <a:r>
              <a:rPr lang="en-US" sz="1300" b="1" dirty="0"/>
              <a:t>:</a:t>
            </a:r>
            <a:r>
              <a:rPr lang="en-US" sz="1300" dirty="0"/>
              <a:t> The hubs used to connect two distinct networks, are very expensive. These hubs are different from usual hubs as they need to be intelligent enough to work with different architectures and should be function even if a part of network is down.</a:t>
            </a:r>
            <a:br>
              <a:rPr lang="en-US" sz="1300" dirty="0"/>
            </a:br>
            <a:r>
              <a:rPr lang="en-US" sz="1300" dirty="0"/>
              <a:t>3) </a:t>
            </a:r>
            <a:r>
              <a:rPr lang="en-US" sz="1300" dirty="0">
                <a:solidFill>
                  <a:srgbClr val="FF0000"/>
                </a:solidFill>
              </a:rPr>
              <a:t> </a:t>
            </a:r>
            <a:r>
              <a:rPr lang="en-US" sz="1300" b="1" dirty="0">
                <a:solidFill>
                  <a:srgbClr val="FF0000"/>
                </a:solidFill>
              </a:rPr>
              <a:t>Costly Infrastructure</a:t>
            </a:r>
            <a:r>
              <a:rPr lang="en-US" sz="1300" b="1" dirty="0"/>
              <a:t>:</a:t>
            </a:r>
            <a:r>
              <a:rPr lang="en-US" sz="1300" dirty="0"/>
              <a:t> As hybrid architectures are usually larger in scale, they require a lot of cables, cooling systems, sophisticate network devices, etc.</a:t>
            </a:r>
          </a:p>
        </p:txBody>
      </p:sp>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94856" y="4979314"/>
            <a:ext cx="2498289" cy="1802486"/>
          </a:xfrm>
          <a:prstGeom prst="rect">
            <a:avLst/>
          </a:prstGeom>
        </p:spPr>
      </p:pic>
      <p:sp>
        <p:nvSpPr>
          <p:cNvPr id="3" name="Date Placeholder 2"/>
          <p:cNvSpPr>
            <a:spLocks noGrp="1"/>
          </p:cNvSpPr>
          <p:nvPr>
            <p:ph type="dt" sz="half" idx="10"/>
          </p:nvPr>
        </p:nvSpPr>
        <p:spPr/>
        <p:txBody>
          <a:bodyPr/>
          <a:lstStyle/>
          <a:p>
            <a:fld id="{2C91867E-ECB2-4A48-8BBE-F09D36690E10}" type="datetime1">
              <a:rPr lang="en-US" smtClean="0"/>
              <a:pPr/>
              <a:t>2/28/2024</a:t>
            </a:fld>
            <a:endParaRPr lang="en-US" dirty="0"/>
          </a:p>
        </p:txBody>
      </p:sp>
      <p:sp>
        <p:nvSpPr>
          <p:cNvPr id="2" name="Slide Number Placeholder 1"/>
          <p:cNvSpPr>
            <a:spLocks noGrp="1"/>
          </p:cNvSpPr>
          <p:nvPr>
            <p:ph type="sldNum" sz="quarter" idx="12"/>
          </p:nvPr>
        </p:nvSpPr>
        <p:spPr/>
        <p:txBody>
          <a:bodyPr/>
          <a:lstStyle/>
          <a:p>
            <a:fld id="{6D22F896-40B5-4ADD-8801-0D06FADFA095}" type="slidenum">
              <a:rPr lang="en-US" smtClean="0"/>
              <a:pPr/>
              <a:t>94</a:t>
            </a:fld>
            <a:endParaRPr lang="en-US" dirty="0"/>
          </a:p>
        </p:txBody>
      </p:sp>
      <p:sp>
        <p:nvSpPr>
          <p:cNvPr id="6" name="Rectangle 2"/>
          <p:cNvSpPr txBox="1">
            <a:spLocks noRot="1" noChangeArrowheads="1"/>
          </p:cNvSpPr>
          <p:nvPr/>
        </p:nvSpPr>
        <p:spPr>
          <a:xfrm>
            <a:off x="3157065" y="76200"/>
            <a:ext cx="6382941" cy="838200"/>
          </a:xfrm>
          <a:prstGeom prst="rect">
            <a:avLst/>
          </a:prstGeom>
        </p:spPr>
        <p:txBody>
          <a:bodyPr>
            <a:normAutofit/>
          </a:bodyPr>
          <a:lstStyle/>
          <a:p>
            <a:pPr>
              <a:lnSpc>
                <a:spcPct val="90000"/>
              </a:lnSpc>
              <a:spcBef>
                <a:spcPct val="0"/>
              </a:spcBef>
              <a:defRPr/>
            </a:pPr>
            <a:r>
              <a:rPr lang="en-US" sz="2800" b="1" dirty="0">
                <a:effectLst>
                  <a:outerShdw blurRad="38100" dist="38100" dir="2700000" algn="tl">
                    <a:srgbClr val="FFFFFF"/>
                  </a:outerShdw>
                </a:effectLst>
                <a:latin typeface="Times New Roman" pitchFamily="18" charset="0"/>
                <a:ea typeface="+mj-ea"/>
                <a:cs typeface="Times New Roman" pitchFamily="18" charset="0"/>
              </a:rPr>
              <a:t>Derived Topology-Hybrid Topology</a:t>
            </a:r>
            <a:r>
              <a:rPr lang="en-US" sz="2800" b="1" dirty="0">
                <a:latin typeface="Times New Roman" pitchFamily="18" charset="0"/>
                <a:ea typeface="+mj-ea"/>
                <a:cs typeface="Times New Roman" pitchFamily="18" charset="0"/>
              </a:rPr>
              <a:t> </a:t>
            </a:r>
          </a:p>
        </p:txBody>
      </p:sp>
    </p:spTree>
    <p:extLst>
      <p:ext uri="{BB962C8B-B14F-4D97-AF65-F5344CB8AC3E}">
        <p14:creationId xmlns:p14="http://schemas.microsoft.com/office/powerpoint/2010/main" val="1326329244"/>
      </p:ext>
    </p:extLst>
  </p:cSld>
  <p:clrMapOvr>
    <a:masterClrMapping/>
  </p:clrMapOvr>
  <p:transition spd="slow">
    <p:wip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p:cNvSpPr>
          <p:nvPr>
            <p:ph type="title"/>
          </p:nvPr>
        </p:nvSpPr>
        <p:spPr>
          <a:xfrm>
            <a:off x="1981200" y="-11113"/>
            <a:ext cx="8229600" cy="1143001"/>
          </a:xfrm>
        </p:spPr>
        <p:txBody>
          <a:bodyPr/>
          <a:lstStyle/>
          <a:p>
            <a:r>
              <a:rPr lang="en-US" altLang="en-US" b="1"/>
              <a:t>Backbone Networks</a:t>
            </a:r>
          </a:p>
        </p:txBody>
      </p:sp>
      <p:sp>
        <p:nvSpPr>
          <p:cNvPr id="107523" name="Rectangle 3"/>
          <p:cNvSpPr>
            <a:spLocks noGrp="1"/>
          </p:cNvSpPr>
          <p:nvPr>
            <p:ph type="body" idx="1"/>
          </p:nvPr>
        </p:nvSpPr>
        <p:spPr>
          <a:xfrm>
            <a:off x="1981200" y="1111251"/>
            <a:ext cx="8229600" cy="4525963"/>
          </a:xfrm>
        </p:spPr>
        <p:txBody>
          <a:bodyPr/>
          <a:lstStyle/>
          <a:p>
            <a:pPr algn="just"/>
            <a:r>
              <a:rPr lang="en-US" altLang="en-US"/>
              <a:t>A </a:t>
            </a:r>
            <a:r>
              <a:rPr lang="en-US" altLang="en-US" b="1"/>
              <a:t>backbone</a:t>
            </a:r>
            <a:r>
              <a:rPr lang="en-US" altLang="en-US"/>
              <a:t> is a part of computer network that interconnects various pieces of network, providing a path for the exchange of information between different LANs and subnetworks.   </a:t>
            </a:r>
          </a:p>
          <a:p>
            <a:r>
              <a:rPr lang="en-US" altLang="en-US"/>
              <a:t>A backbone can tie together diverse networks in the same building, in different buildings in a campus environment, or over wide areas. Normally, the backbone's capacity is greater than the networks connected to it.</a:t>
            </a:r>
          </a:p>
        </p:txBody>
      </p:sp>
      <p:sp>
        <p:nvSpPr>
          <p:cNvPr id="5" name="Date Placeholder 4"/>
          <p:cNvSpPr>
            <a:spLocks noGrp="1"/>
          </p:cNvSpPr>
          <p:nvPr>
            <p:ph type="dt" sz="half" idx="10"/>
          </p:nvPr>
        </p:nvSpPr>
        <p:spPr/>
        <p:txBody>
          <a:bodyPr/>
          <a:lstStyle/>
          <a:p>
            <a:pPr>
              <a:defRPr/>
            </a:pPr>
            <a:fld id="{F62865B4-8E71-482E-A7B7-165607127712}" type="datetime1">
              <a:rPr lang="en-US" smtClean="0"/>
              <a:pPr>
                <a:defRPr/>
              </a:pPr>
              <a:t>2/28/2024</a:t>
            </a:fld>
            <a:endParaRPr lang="en-US"/>
          </a:p>
        </p:txBody>
      </p:sp>
      <p:sp>
        <p:nvSpPr>
          <p:cNvPr id="6" name="Slide Number Placeholder 5"/>
          <p:cNvSpPr>
            <a:spLocks noGrp="1"/>
          </p:cNvSpPr>
          <p:nvPr>
            <p:ph type="sldNum" sz="quarter" idx="12"/>
          </p:nvPr>
        </p:nvSpPr>
        <p:spPr/>
        <p:txBody>
          <a:bodyPr/>
          <a:lstStyle/>
          <a:p>
            <a:fld id="{6876EFF4-C03D-4CCD-A348-A83D22CFB359}" type="slidenum">
              <a:rPr lang="en-US" altLang="en-US" smtClean="0"/>
              <a:pPr/>
              <a:t>95</a:t>
            </a:fld>
            <a:endParaRPr lang="en-US" altLang="en-US"/>
          </a:p>
        </p:txBody>
      </p:sp>
    </p:spTree>
  </p:cSld>
  <p:clrMapOvr>
    <a:masterClrMapping/>
  </p:clrMapOvr>
  <p:transition spd="med">
    <p:pull/>
  </p:transition>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57090" name="Rectangle 2"/>
          <p:cNvSpPr>
            <a:spLocks noChangeArrowheads="1"/>
          </p:cNvSpPr>
          <p:nvPr/>
        </p:nvSpPr>
        <p:spPr bwMode="auto">
          <a:xfrm>
            <a:off x="2667000" y="0"/>
            <a:ext cx="6057900" cy="1371600"/>
          </a:xfrm>
          <a:prstGeom prst="rect">
            <a:avLst/>
          </a:prstGeom>
          <a:solidFill>
            <a:srgbClr val="33CCFF"/>
          </a:solidFill>
          <a:ln w="9525">
            <a:solidFill>
              <a:schemeClr val="tx1"/>
            </a:solidFill>
            <a:miter lim="800000"/>
            <a:headEnd/>
            <a:tailEnd/>
          </a:ln>
          <a:effectLst/>
        </p:spPr>
        <p:txBody>
          <a:bodyPr wrap="none" anchor="ctr"/>
          <a:lstStyle/>
          <a:p>
            <a:pPr algn="ctr"/>
            <a:endParaRPr lang="en-US">
              <a:effectLst>
                <a:outerShdw blurRad="38100" dist="38100" dir="2700000" algn="tl">
                  <a:srgbClr val="FFFFFF"/>
                </a:outerShdw>
              </a:effectLst>
              <a:latin typeface="Times New Roman" pitchFamily="18" charset="0"/>
            </a:endParaRPr>
          </a:p>
        </p:txBody>
      </p:sp>
      <p:sp>
        <p:nvSpPr>
          <p:cNvPr id="857091" name="Text Box 3"/>
          <p:cNvSpPr txBox="1">
            <a:spLocks noChangeArrowheads="1"/>
          </p:cNvSpPr>
          <p:nvPr/>
        </p:nvSpPr>
        <p:spPr bwMode="auto">
          <a:xfrm>
            <a:off x="2838452" y="406403"/>
            <a:ext cx="3990195" cy="461665"/>
          </a:xfrm>
          <a:prstGeom prst="rect">
            <a:avLst/>
          </a:prstGeom>
          <a:noFill/>
          <a:ln w="9525">
            <a:noFill/>
            <a:miter lim="800000"/>
            <a:headEnd/>
            <a:tailEnd/>
          </a:ln>
          <a:effectLst/>
        </p:spPr>
        <p:txBody>
          <a:bodyPr wrap="none">
            <a:spAutoFit/>
          </a:bodyPr>
          <a:lstStyle/>
          <a:p>
            <a:r>
              <a:rPr lang="en-US" sz="2400" b="1" dirty="0">
                <a:effectLst>
                  <a:outerShdw blurRad="38100" dist="38100" dir="2700000" algn="tl">
                    <a:srgbClr val="C0C0C0"/>
                  </a:outerShdw>
                </a:effectLst>
                <a:latin typeface="Times New Roman" pitchFamily="18" charset="0"/>
                <a:cs typeface="Times New Roman" pitchFamily="18" charset="0"/>
              </a:rPr>
              <a:t>  BACKBONE NETWORKS</a:t>
            </a:r>
          </a:p>
        </p:txBody>
      </p:sp>
      <p:sp>
        <p:nvSpPr>
          <p:cNvPr id="857092" name="Text Box 4"/>
          <p:cNvSpPr txBox="1">
            <a:spLocks noChangeArrowheads="1"/>
          </p:cNvSpPr>
          <p:nvPr/>
        </p:nvSpPr>
        <p:spPr bwMode="auto">
          <a:xfrm>
            <a:off x="8839201" y="6400802"/>
            <a:ext cx="184731" cy="369332"/>
          </a:xfrm>
          <a:prstGeom prst="rect">
            <a:avLst/>
          </a:prstGeom>
          <a:noFill/>
          <a:ln w="9525">
            <a:noFill/>
            <a:miter lim="800000"/>
            <a:headEnd/>
            <a:tailEnd/>
          </a:ln>
          <a:effectLst/>
        </p:spPr>
        <p:txBody>
          <a:bodyPr wrap="none">
            <a:spAutoFit/>
          </a:bodyPr>
          <a:lstStyle/>
          <a:p>
            <a:endParaRPr lang="en-US">
              <a:latin typeface="Times New Roman" pitchFamily="18" charset="0"/>
            </a:endParaRPr>
          </a:p>
        </p:txBody>
      </p:sp>
      <p:sp>
        <p:nvSpPr>
          <p:cNvPr id="857093" name="Rectangle 5"/>
          <p:cNvSpPr>
            <a:spLocks noChangeArrowheads="1"/>
          </p:cNvSpPr>
          <p:nvPr/>
        </p:nvSpPr>
        <p:spPr bwMode="auto">
          <a:xfrm>
            <a:off x="2895600" y="1552578"/>
            <a:ext cx="6172200" cy="2246769"/>
          </a:xfrm>
          <a:prstGeom prst="rect">
            <a:avLst/>
          </a:prstGeom>
          <a:noFill/>
          <a:ln w="9525">
            <a:noFill/>
            <a:miter lim="800000"/>
            <a:headEnd/>
            <a:tailEnd/>
          </a:ln>
          <a:effectLst/>
        </p:spPr>
        <p:txBody>
          <a:bodyPr anchor="ctr">
            <a:spAutoFit/>
          </a:bodyPr>
          <a:lstStyle/>
          <a:p>
            <a:pPr algn="just" eaLnBrk="1" hangingPunct="1"/>
            <a:r>
              <a:rPr lang="en-US" sz="2800" i="1">
                <a:effectLst>
                  <a:outerShdw blurRad="38100" dist="38100" dir="2700000" algn="tl">
                    <a:srgbClr val="C0C0C0"/>
                  </a:outerShdw>
                </a:effectLst>
                <a:latin typeface="Times New Roman" pitchFamily="18" charset="0"/>
              </a:rPr>
              <a:t>A backbone network allows several LANs to be connected. In a backbone network, no station is directly connected to the backbone; the stations are part of a LAN, and the backbone connects the LANs. </a:t>
            </a:r>
          </a:p>
        </p:txBody>
      </p:sp>
      <p:sp>
        <p:nvSpPr>
          <p:cNvPr id="857094" name="Rectangle 6"/>
          <p:cNvSpPr>
            <a:spLocks noChangeArrowheads="1"/>
          </p:cNvSpPr>
          <p:nvPr/>
        </p:nvSpPr>
        <p:spPr bwMode="auto">
          <a:xfrm>
            <a:off x="2838450" y="3733800"/>
            <a:ext cx="5029200" cy="1569660"/>
          </a:xfrm>
          <a:prstGeom prst="rect">
            <a:avLst/>
          </a:prstGeom>
          <a:noFill/>
          <a:ln w="9525">
            <a:noFill/>
            <a:miter lim="800000"/>
            <a:headEnd/>
            <a:tailEnd/>
          </a:ln>
          <a:effectLst/>
        </p:spPr>
        <p:txBody>
          <a:bodyPr>
            <a:spAutoFit/>
          </a:bodyPr>
          <a:lstStyle/>
          <a:p>
            <a:pPr>
              <a:buClr>
                <a:schemeClr val="tx1"/>
              </a:buClr>
              <a:buSzPct val="117000"/>
              <a:buFont typeface="Wingdings" pitchFamily="2" charset="2"/>
              <a:buNone/>
            </a:pPr>
            <a:r>
              <a:rPr lang="en-US" sz="2400" dirty="0">
                <a:solidFill>
                  <a:srgbClr val="FF0000"/>
                </a:solidFill>
                <a:latin typeface="Times New Roman" pitchFamily="18" charset="0"/>
              </a:rPr>
              <a:t>Examples:</a:t>
            </a:r>
          </a:p>
          <a:p>
            <a:pPr>
              <a:buClr>
                <a:schemeClr val="tx1"/>
              </a:buClr>
              <a:buSzPct val="117000"/>
              <a:buFont typeface="Wingdings" pitchFamily="2" charset="2"/>
              <a:buNone/>
            </a:pPr>
            <a:r>
              <a:rPr lang="en-US" sz="2400" dirty="0">
                <a:solidFill>
                  <a:srgbClr val="FF0000"/>
                </a:solidFill>
                <a:latin typeface="Times New Roman" pitchFamily="18" charset="0"/>
              </a:rPr>
              <a:t>Bus Backbone</a:t>
            </a:r>
            <a:br>
              <a:rPr lang="fr-FR" sz="2400" dirty="0">
                <a:solidFill>
                  <a:srgbClr val="FF0000"/>
                </a:solidFill>
                <a:latin typeface="Times New Roman" pitchFamily="18" charset="0"/>
              </a:rPr>
            </a:br>
            <a:r>
              <a:rPr lang="fr-FR" sz="2400" dirty="0">
                <a:solidFill>
                  <a:srgbClr val="FF0000"/>
                </a:solidFill>
                <a:latin typeface="Times New Roman" pitchFamily="18" charset="0"/>
              </a:rPr>
              <a:t>Star </a:t>
            </a:r>
            <a:r>
              <a:rPr lang="fr-FR" sz="2400" dirty="0" err="1">
                <a:solidFill>
                  <a:srgbClr val="FF0000"/>
                </a:solidFill>
                <a:latin typeface="Times New Roman" pitchFamily="18" charset="0"/>
              </a:rPr>
              <a:t>Backbone</a:t>
            </a:r>
            <a:br>
              <a:rPr lang="fr-FR" sz="2400" dirty="0">
                <a:solidFill>
                  <a:srgbClr val="FF0000"/>
                </a:solidFill>
                <a:latin typeface="Times New Roman" pitchFamily="18" charset="0"/>
              </a:rPr>
            </a:br>
            <a:endParaRPr lang="en-US" sz="2400" dirty="0">
              <a:solidFill>
                <a:srgbClr val="FF0000"/>
              </a:solidFill>
              <a:latin typeface="Times New Roman" pitchFamily="18" charset="0"/>
            </a:endParaRPr>
          </a:p>
        </p:txBody>
      </p:sp>
      <p:sp>
        <p:nvSpPr>
          <p:cNvPr id="2" name="Date Placeholder 1"/>
          <p:cNvSpPr>
            <a:spLocks noGrp="1"/>
          </p:cNvSpPr>
          <p:nvPr>
            <p:ph type="dt" sz="half" idx="10"/>
          </p:nvPr>
        </p:nvSpPr>
        <p:spPr/>
        <p:txBody>
          <a:bodyPr/>
          <a:lstStyle/>
          <a:p>
            <a:fld id="{6A2759C7-2829-4CBB-8A60-5AF0DA31FB70}" type="datetime1">
              <a:rPr lang="en-US" smtClean="0"/>
              <a:pPr/>
              <a:t>2/28/2024</a:t>
            </a:fld>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96</a:t>
            </a:fld>
            <a:endParaRPr lang="en-US" dirty="0"/>
          </a:p>
        </p:txBody>
      </p:sp>
    </p:spTree>
    <p:extLst>
      <p:ext uri="{BB962C8B-B14F-4D97-AF65-F5344CB8AC3E}">
        <p14:creationId xmlns:p14="http://schemas.microsoft.com/office/powerpoint/2010/main" val="3610559529"/>
      </p:ext>
    </p:extLst>
  </p:cSld>
  <p:clrMapOvr>
    <a:masterClrMapping/>
  </p:clrMapOvr>
  <p:transition spd="slow">
    <p:wip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666" name="Rectangle 2"/>
          <p:cNvSpPr>
            <a:spLocks noChangeArrowheads="1"/>
          </p:cNvSpPr>
          <p:nvPr/>
        </p:nvSpPr>
        <p:spPr bwMode="ltGray">
          <a:xfrm>
            <a:off x="2942036" y="107953"/>
            <a:ext cx="328613"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a:latin typeface="Tahoma" pitchFamily="34" charset="0"/>
            </a:endParaRPr>
          </a:p>
        </p:txBody>
      </p:sp>
      <p:sp>
        <p:nvSpPr>
          <p:cNvPr id="881667" name="Rectangle 3"/>
          <p:cNvSpPr>
            <a:spLocks noChangeArrowheads="1"/>
          </p:cNvSpPr>
          <p:nvPr/>
        </p:nvSpPr>
        <p:spPr bwMode="ltGray">
          <a:xfrm>
            <a:off x="3228976" y="107953"/>
            <a:ext cx="246460"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a:latin typeface="Tahoma" pitchFamily="34" charset="0"/>
            </a:endParaRPr>
          </a:p>
        </p:txBody>
      </p:sp>
      <p:sp>
        <p:nvSpPr>
          <p:cNvPr id="881668" name="Rectangle 4"/>
          <p:cNvSpPr>
            <a:spLocks noChangeArrowheads="1"/>
          </p:cNvSpPr>
          <p:nvPr/>
        </p:nvSpPr>
        <p:spPr bwMode="ltGray">
          <a:xfrm>
            <a:off x="3034905" y="530228"/>
            <a:ext cx="316706"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a:latin typeface="Tahoma" pitchFamily="34" charset="0"/>
            </a:endParaRPr>
          </a:p>
        </p:txBody>
      </p:sp>
      <p:sp>
        <p:nvSpPr>
          <p:cNvPr id="881669" name="Rectangle 5"/>
          <p:cNvSpPr>
            <a:spLocks noChangeArrowheads="1"/>
          </p:cNvSpPr>
          <p:nvPr/>
        </p:nvSpPr>
        <p:spPr bwMode="ltGray">
          <a:xfrm>
            <a:off x="3312320" y="530228"/>
            <a:ext cx="276225"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a:latin typeface="Tahoma" pitchFamily="34" charset="0"/>
            </a:endParaRPr>
          </a:p>
        </p:txBody>
      </p:sp>
      <p:sp>
        <p:nvSpPr>
          <p:cNvPr id="881670" name="Rectangle 6"/>
          <p:cNvSpPr>
            <a:spLocks noChangeArrowheads="1"/>
          </p:cNvSpPr>
          <p:nvPr/>
        </p:nvSpPr>
        <p:spPr bwMode="ltGray">
          <a:xfrm>
            <a:off x="2724151" y="457203"/>
            <a:ext cx="420291"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a:latin typeface="Tahoma" pitchFamily="34" charset="0"/>
            </a:endParaRPr>
          </a:p>
        </p:txBody>
      </p:sp>
      <p:sp>
        <p:nvSpPr>
          <p:cNvPr id="881671" name="Rectangle 7"/>
          <p:cNvSpPr>
            <a:spLocks noChangeArrowheads="1"/>
          </p:cNvSpPr>
          <p:nvPr/>
        </p:nvSpPr>
        <p:spPr bwMode="gray">
          <a:xfrm>
            <a:off x="3200401" y="3"/>
            <a:ext cx="23813"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a:latin typeface="Tahoma" pitchFamily="34" charset="0"/>
            </a:endParaRPr>
          </a:p>
        </p:txBody>
      </p:sp>
      <p:sp>
        <p:nvSpPr>
          <p:cNvPr id="881672" name="Rectangle 8"/>
          <p:cNvSpPr>
            <a:spLocks noChangeArrowheads="1"/>
          </p:cNvSpPr>
          <p:nvPr/>
        </p:nvSpPr>
        <p:spPr bwMode="gray">
          <a:xfrm>
            <a:off x="2999187" y="533400"/>
            <a:ext cx="6169819"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a:latin typeface="Tahoma" pitchFamily="34" charset="0"/>
            </a:endParaRPr>
          </a:p>
        </p:txBody>
      </p:sp>
      <p:sp>
        <p:nvSpPr>
          <p:cNvPr id="881675" name="Rectangle 11"/>
          <p:cNvSpPr>
            <a:spLocks noChangeArrowheads="1"/>
          </p:cNvSpPr>
          <p:nvPr/>
        </p:nvSpPr>
        <p:spPr bwMode="auto">
          <a:xfrm>
            <a:off x="3312320" y="1139187"/>
            <a:ext cx="5837635" cy="646331"/>
          </a:xfrm>
          <a:prstGeom prst="rect">
            <a:avLst/>
          </a:prstGeom>
          <a:solidFill>
            <a:srgbClr val="99FF33"/>
          </a:solidFill>
          <a:ln w="76200" algn="ctr">
            <a:noFill/>
            <a:miter lim="800000"/>
            <a:headEnd/>
            <a:tailEnd/>
          </a:ln>
          <a:effectLst/>
        </p:spPr>
        <p:txBody>
          <a:bodyPr wrap="square">
            <a:spAutoFit/>
          </a:bodyPr>
          <a:lstStyle/>
          <a:p>
            <a:pPr algn="ctr"/>
            <a:r>
              <a:rPr lang="en-US" dirty="0">
                <a:solidFill>
                  <a:srgbClr val="FF0000"/>
                </a:solidFill>
              </a:rPr>
              <a:t>In a bus backbone, the topology </a:t>
            </a:r>
            <a:br>
              <a:rPr lang="en-US" dirty="0">
                <a:solidFill>
                  <a:srgbClr val="FF0000"/>
                </a:solidFill>
              </a:rPr>
            </a:br>
            <a:r>
              <a:rPr lang="en-US" dirty="0">
                <a:solidFill>
                  <a:srgbClr val="FF0000"/>
                </a:solidFill>
              </a:rPr>
              <a:t>of the backbone is a bus.</a:t>
            </a:r>
          </a:p>
        </p:txBody>
      </p:sp>
      <p:sp>
        <p:nvSpPr>
          <p:cNvPr id="881678" name="Text Box 14"/>
          <p:cNvSpPr txBox="1">
            <a:spLocks noChangeArrowheads="1"/>
          </p:cNvSpPr>
          <p:nvPr/>
        </p:nvSpPr>
        <p:spPr bwMode="auto">
          <a:xfrm>
            <a:off x="3109916" y="1828798"/>
            <a:ext cx="184731" cy="523220"/>
          </a:xfrm>
          <a:prstGeom prst="rect">
            <a:avLst/>
          </a:prstGeom>
          <a:noFill/>
          <a:ln w="9525">
            <a:noFill/>
            <a:miter lim="800000"/>
            <a:headEnd/>
            <a:tailEnd/>
          </a:ln>
          <a:effectLst/>
        </p:spPr>
        <p:txBody>
          <a:bodyPr wrap="none">
            <a:spAutoFit/>
          </a:bodyPr>
          <a:lstStyle/>
          <a:p>
            <a:endParaRPr lang="en-US" sz="2800" i="1" dirty="0">
              <a:solidFill>
                <a:schemeClr val="hlink"/>
              </a:solidFill>
              <a:latin typeface="Times New Roman" pitchFamily="18" charset="0"/>
            </a:endParaRPr>
          </a:p>
        </p:txBody>
      </p:sp>
      <p:pic>
        <p:nvPicPr>
          <p:cNvPr id="15" name="Picture 6"/>
          <p:cNvPicPr>
            <a:picLocks noChangeAspect="1" noChangeArrowheads="1"/>
          </p:cNvPicPr>
          <p:nvPr/>
        </p:nvPicPr>
        <p:blipFill>
          <a:blip r:embed="rId3" cstate="print"/>
          <a:srcRect/>
          <a:stretch>
            <a:fillRect/>
          </a:stretch>
        </p:blipFill>
        <p:spPr bwMode="auto">
          <a:xfrm>
            <a:off x="5924550" y="3138506"/>
            <a:ext cx="3386138" cy="2488877"/>
          </a:xfrm>
          <a:prstGeom prst="rect">
            <a:avLst/>
          </a:prstGeom>
          <a:noFill/>
          <a:ln w="9525">
            <a:noFill/>
            <a:miter lim="800000"/>
            <a:headEnd/>
            <a:tailEnd/>
          </a:ln>
          <a:effectLst/>
        </p:spPr>
      </p:pic>
      <p:pic>
        <p:nvPicPr>
          <p:cNvPr id="16" name="Picture 6"/>
          <p:cNvPicPr>
            <a:picLocks noChangeAspect="1" noChangeArrowheads="1"/>
          </p:cNvPicPr>
          <p:nvPr/>
        </p:nvPicPr>
        <p:blipFill>
          <a:blip r:embed="rId4" cstate="print"/>
          <a:srcRect/>
          <a:stretch>
            <a:fillRect/>
          </a:stretch>
        </p:blipFill>
        <p:spPr bwMode="auto">
          <a:xfrm>
            <a:off x="2934297" y="2886499"/>
            <a:ext cx="2543672" cy="2992886"/>
          </a:xfrm>
          <a:prstGeom prst="rect">
            <a:avLst/>
          </a:prstGeom>
          <a:noFill/>
          <a:ln w="9525">
            <a:noFill/>
            <a:miter lim="800000"/>
            <a:headEnd/>
            <a:tailEnd/>
          </a:ln>
          <a:effectLst/>
        </p:spPr>
      </p:pic>
      <p:sp>
        <p:nvSpPr>
          <p:cNvPr id="17" name="Rectangle 11"/>
          <p:cNvSpPr>
            <a:spLocks noChangeArrowheads="1"/>
          </p:cNvSpPr>
          <p:nvPr/>
        </p:nvSpPr>
        <p:spPr bwMode="auto">
          <a:xfrm>
            <a:off x="3322314" y="1935604"/>
            <a:ext cx="5846690" cy="646331"/>
          </a:xfrm>
          <a:prstGeom prst="rect">
            <a:avLst/>
          </a:prstGeom>
          <a:solidFill>
            <a:srgbClr val="99FF33"/>
          </a:solidFill>
          <a:ln w="76200" algn="ctr">
            <a:noFill/>
            <a:miter lim="800000"/>
            <a:headEnd/>
            <a:tailEnd/>
          </a:ln>
          <a:effectLst/>
        </p:spPr>
        <p:txBody>
          <a:bodyPr wrap="square">
            <a:spAutoFit/>
          </a:bodyPr>
          <a:lstStyle/>
          <a:p>
            <a:pPr algn="ctr"/>
            <a:r>
              <a:rPr lang="en-US" dirty="0">
                <a:solidFill>
                  <a:srgbClr val="FF0000"/>
                </a:solidFill>
              </a:rPr>
              <a:t>In a star backbone, the topology of the backbone is a star;</a:t>
            </a:r>
          </a:p>
          <a:p>
            <a:pPr algn="ctr"/>
            <a:r>
              <a:rPr lang="en-US" dirty="0">
                <a:solidFill>
                  <a:srgbClr val="FF0000"/>
                </a:solidFill>
              </a:rPr>
              <a:t>the backbone is just one switch.</a:t>
            </a:r>
          </a:p>
        </p:txBody>
      </p:sp>
      <p:sp>
        <p:nvSpPr>
          <p:cNvPr id="2" name="Date Placeholder 1"/>
          <p:cNvSpPr>
            <a:spLocks noGrp="1"/>
          </p:cNvSpPr>
          <p:nvPr>
            <p:ph type="dt" sz="half" idx="10"/>
          </p:nvPr>
        </p:nvSpPr>
        <p:spPr/>
        <p:txBody>
          <a:bodyPr/>
          <a:lstStyle/>
          <a:p>
            <a:fld id="{C4506E5E-CDBA-4D10-8AEF-9B004FF85DDD}" type="datetime1">
              <a:rPr lang="en-US" smtClean="0"/>
              <a:pPr/>
              <a:t>2/28/2024</a:t>
            </a:fld>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97</a:t>
            </a:fld>
            <a:endParaRPr lang="en-US" dirty="0"/>
          </a:p>
        </p:txBody>
      </p:sp>
    </p:spTree>
    <p:extLst>
      <p:ext uri="{BB962C8B-B14F-4D97-AF65-F5344CB8AC3E}">
        <p14:creationId xmlns:p14="http://schemas.microsoft.com/office/powerpoint/2010/main" val="1747976484"/>
      </p:ext>
    </p:extLst>
  </p:cSld>
  <p:clrMapOvr>
    <a:masterClrMapping/>
  </p:clrMapOvr>
  <p:transition spd="slow">
    <p:wip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7" name="Picture 2" descr="http://slideplayer.com/slide/1509353/5/images/51/Serial+Backbone+Simplest+backbone+consisting+of+two+or+more+devices+connected+directly+to+each+other+via+a+single+medium+%E2%80%93+daisy+chain..jpg"/>
          <p:cNvPicPr>
            <a:picLocks noChangeAspect="1" noChangeArrowheads="1"/>
          </p:cNvPicPr>
          <p:nvPr/>
        </p:nvPicPr>
        <p:blipFill>
          <a:blip r:embed="rId2"/>
          <a:srcRect t="41112" b="8888"/>
          <a:stretch>
            <a:fillRect/>
          </a:stretch>
        </p:blipFill>
        <p:spPr bwMode="auto">
          <a:xfrm>
            <a:off x="2740026" y="1565276"/>
            <a:ext cx="7242175" cy="2716213"/>
          </a:xfrm>
          <a:prstGeom prst="rect">
            <a:avLst/>
          </a:prstGeom>
          <a:noFill/>
          <a:ln w="9525">
            <a:noFill/>
            <a:miter lim="800000"/>
            <a:headEnd/>
            <a:tailEnd/>
          </a:ln>
        </p:spPr>
      </p:pic>
      <p:sp>
        <p:nvSpPr>
          <p:cNvPr id="108548" name="Rectangle 2"/>
          <p:cNvSpPr>
            <a:spLocks noGrp="1"/>
          </p:cNvSpPr>
          <p:nvPr>
            <p:ph type="title"/>
          </p:nvPr>
        </p:nvSpPr>
        <p:spPr/>
        <p:txBody>
          <a:bodyPr/>
          <a:lstStyle/>
          <a:p>
            <a:r>
              <a:rPr lang="en-US" altLang="en-US"/>
              <a:t>Backbone Networks:</a:t>
            </a:r>
            <a:br>
              <a:rPr lang="en-US" altLang="en-US"/>
            </a:br>
            <a:r>
              <a:rPr lang="en-US" altLang="en-US"/>
              <a:t> </a:t>
            </a:r>
            <a:r>
              <a:rPr lang="en-US" altLang="en-US">
                <a:solidFill>
                  <a:srgbClr val="0000FF"/>
                </a:solidFill>
              </a:rPr>
              <a:t>Serial Backbone</a:t>
            </a:r>
          </a:p>
        </p:txBody>
      </p:sp>
      <p:sp>
        <p:nvSpPr>
          <p:cNvPr id="108549" name="Rectangle 3"/>
          <p:cNvSpPr txBox="1">
            <a:spLocks/>
          </p:cNvSpPr>
          <p:nvPr/>
        </p:nvSpPr>
        <p:spPr bwMode="auto">
          <a:xfrm>
            <a:off x="2130425" y="4473576"/>
            <a:ext cx="8229600" cy="4525963"/>
          </a:xfrm>
          <a:prstGeom prst="rect">
            <a:avLst/>
          </a:prstGeom>
          <a:noFill/>
          <a:ln w="9525">
            <a:noFill/>
            <a:miter lim="800000"/>
            <a:headEnd/>
            <a:tailEnd/>
          </a:ln>
        </p:spPr>
        <p:txBody>
          <a:bodyPr/>
          <a:lstStyle/>
          <a:p>
            <a:pPr marL="342900" indent="-342900">
              <a:spcBef>
                <a:spcPct val="20000"/>
              </a:spcBef>
              <a:buFont typeface="Arial" pitchFamily="34" charset="0"/>
              <a:buChar char="•"/>
            </a:pPr>
            <a:r>
              <a:rPr lang="en-US" altLang="en-US" sz="2400">
                <a:latin typeface="Calibri" pitchFamily="34" charset="0"/>
              </a:rPr>
              <a:t>Daisy chain: linked series of devices</a:t>
            </a:r>
          </a:p>
          <a:p>
            <a:pPr marL="742950" lvl="1" indent="-285750">
              <a:spcBef>
                <a:spcPct val="20000"/>
              </a:spcBef>
              <a:buFont typeface="Arial" pitchFamily="34" charset="0"/>
              <a:buChar char="–"/>
            </a:pPr>
            <a:r>
              <a:rPr lang="en-US" altLang="en-US" sz="2000">
                <a:latin typeface="Calibri" pitchFamily="34" charset="0"/>
              </a:rPr>
              <a:t>Hubs and switches often connected in daisy chain to extend a network</a:t>
            </a:r>
          </a:p>
          <a:p>
            <a:pPr marL="342900" indent="-342900">
              <a:spcBef>
                <a:spcPct val="20000"/>
              </a:spcBef>
              <a:buFont typeface="Arial" pitchFamily="34" charset="0"/>
              <a:buChar char="•"/>
            </a:pPr>
            <a:r>
              <a:rPr lang="en-US" altLang="en-US" sz="2400">
                <a:latin typeface="Calibri" pitchFamily="34" charset="0"/>
              </a:rPr>
              <a:t>Hubs, gateways, routers, switches, and bridges can form part of backbone</a:t>
            </a:r>
          </a:p>
        </p:txBody>
      </p:sp>
      <p:sp>
        <p:nvSpPr>
          <p:cNvPr id="6" name="Date Placeholder 5"/>
          <p:cNvSpPr>
            <a:spLocks noGrp="1"/>
          </p:cNvSpPr>
          <p:nvPr>
            <p:ph type="dt" sz="half" idx="10"/>
          </p:nvPr>
        </p:nvSpPr>
        <p:spPr/>
        <p:txBody>
          <a:bodyPr/>
          <a:lstStyle/>
          <a:p>
            <a:pPr>
              <a:defRPr/>
            </a:pPr>
            <a:fld id="{19456D0F-B04E-4484-AEB3-B15212FF6389}" type="datetime1">
              <a:rPr lang="en-US" smtClean="0"/>
              <a:pPr>
                <a:defRPr/>
              </a:pPr>
              <a:t>2/28/2024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98</a:t>
            </a:fld>
            <a:endParaRPr lang="en-US" altLang="en-US"/>
          </a:p>
        </p:txBody>
      </p:sp>
    </p:spTree>
  </p:cSld>
  <p:clrMapOvr>
    <a:masterClrMapping/>
  </p:clrMapOvr>
  <p:transition spd="med">
    <p:pull/>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p:cNvSpPr>
          <p:nvPr>
            <p:ph type="title"/>
          </p:nvPr>
        </p:nvSpPr>
        <p:spPr/>
        <p:txBody>
          <a:bodyPr/>
          <a:lstStyle/>
          <a:p>
            <a:r>
              <a:rPr lang="en-US" altLang="en-US"/>
              <a:t>Backbone Networks:</a:t>
            </a:r>
            <a:br>
              <a:rPr lang="en-US" altLang="en-US"/>
            </a:br>
            <a:r>
              <a:rPr lang="en-US" altLang="en-US"/>
              <a:t> </a:t>
            </a:r>
            <a:r>
              <a:rPr lang="en-US" altLang="en-US">
                <a:solidFill>
                  <a:srgbClr val="0000FF"/>
                </a:solidFill>
              </a:rPr>
              <a:t>Distributed Backbone</a:t>
            </a:r>
          </a:p>
        </p:txBody>
      </p:sp>
      <p:pic>
        <p:nvPicPr>
          <p:cNvPr id="109572" name="Picture 2" descr="http://slideplayer.com/slide/4900959/16/images/24/Distributed+Backbone+(cont%E2%80%99d.).jpg"/>
          <p:cNvPicPr>
            <a:picLocks noChangeAspect="1" noChangeArrowheads="1"/>
          </p:cNvPicPr>
          <p:nvPr/>
        </p:nvPicPr>
        <p:blipFill>
          <a:blip r:embed="rId2"/>
          <a:srcRect t="23334" b="18889"/>
          <a:stretch>
            <a:fillRect/>
          </a:stretch>
        </p:blipFill>
        <p:spPr bwMode="auto">
          <a:xfrm>
            <a:off x="2590800" y="1671639"/>
            <a:ext cx="7010400" cy="3036887"/>
          </a:xfrm>
          <a:prstGeom prst="rect">
            <a:avLst/>
          </a:prstGeom>
          <a:noFill/>
          <a:ln w="9525">
            <a:noFill/>
            <a:miter lim="800000"/>
            <a:headEnd/>
            <a:tailEnd/>
          </a:ln>
        </p:spPr>
      </p:pic>
      <p:sp>
        <p:nvSpPr>
          <p:cNvPr id="109573" name="Rectangle 3"/>
          <p:cNvSpPr txBox="1">
            <a:spLocks/>
          </p:cNvSpPr>
          <p:nvPr/>
        </p:nvSpPr>
        <p:spPr bwMode="auto">
          <a:xfrm>
            <a:off x="1905000" y="4708526"/>
            <a:ext cx="8229600" cy="4525963"/>
          </a:xfrm>
          <a:prstGeom prst="rect">
            <a:avLst/>
          </a:prstGeom>
          <a:noFill/>
          <a:ln w="9525">
            <a:noFill/>
            <a:miter lim="800000"/>
            <a:headEnd/>
            <a:tailEnd/>
          </a:ln>
        </p:spPr>
        <p:txBody>
          <a:bodyPr/>
          <a:lstStyle/>
          <a:p>
            <a:pPr marL="342900" indent="-342900" algn="just">
              <a:spcBef>
                <a:spcPct val="20000"/>
              </a:spcBef>
              <a:buFont typeface="Arial" pitchFamily="34" charset="0"/>
              <a:buChar char="•"/>
            </a:pPr>
            <a:r>
              <a:rPr lang="en-US" altLang="en-US" sz="2400">
                <a:latin typeface="Calibri" pitchFamily="34" charset="0"/>
              </a:rPr>
              <a:t>A distributed backbone is a backbone network that consists of </a:t>
            </a:r>
            <a:r>
              <a:rPr lang="en-US" altLang="en-US" sz="2400" b="1">
                <a:latin typeface="Calibri" pitchFamily="34" charset="0"/>
              </a:rPr>
              <a:t>a number of connectivity devices </a:t>
            </a:r>
            <a:r>
              <a:rPr lang="en-US" altLang="en-US" sz="2400">
                <a:latin typeface="Calibri" pitchFamily="34" charset="0"/>
              </a:rPr>
              <a:t>connected to a series of central connectivity devices, such as hubs, switches, or routers, in a hierarchy.</a:t>
            </a:r>
          </a:p>
        </p:txBody>
      </p:sp>
      <p:sp>
        <p:nvSpPr>
          <p:cNvPr id="6" name="Date Placeholder 5"/>
          <p:cNvSpPr>
            <a:spLocks noGrp="1"/>
          </p:cNvSpPr>
          <p:nvPr>
            <p:ph type="dt" sz="half" idx="10"/>
          </p:nvPr>
        </p:nvSpPr>
        <p:spPr/>
        <p:txBody>
          <a:bodyPr/>
          <a:lstStyle/>
          <a:p>
            <a:pPr>
              <a:defRPr/>
            </a:pPr>
            <a:fld id="{4708B743-0757-4C24-B9F0-495BCE593B0D}" type="datetime1">
              <a:rPr lang="en-US" smtClean="0"/>
              <a:pPr>
                <a:defRPr/>
              </a:pPr>
              <a:t>2/28/2024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99</a:t>
            </a:fld>
            <a:endParaRPr lang="en-US" altLang="en-US"/>
          </a:p>
        </p:txBody>
      </p:sp>
    </p:spTree>
  </p:cSld>
  <p:clrMapOvr>
    <a:masterClrMapping/>
  </p:clrMapOvr>
  <p:transition spd="med">
    <p:pul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7199</Words>
  <Application>Microsoft Office PowerPoint</Application>
  <PresentationFormat>Widescreen</PresentationFormat>
  <Paragraphs>827</Paragraphs>
  <Slides>103</Slides>
  <Notes>31</Notes>
  <HiddenSlides>4</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103</vt:i4>
      </vt:variant>
    </vt:vector>
  </HeadingPairs>
  <TitlesOfParts>
    <vt:vector size="116" baseType="lpstr">
      <vt:lpstr>Aptos</vt:lpstr>
      <vt:lpstr>Aptos Display</vt:lpstr>
      <vt:lpstr>Arial</vt:lpstr>
      <vt:lpstr>Calibri</vt:lpstr>
      <vt:lpstr>Open Sans</vt:lpstr>
      <vt:lpstr>Tahoma</vt:lpstr>
      <vt:lpstr>Times</vt:lpstr>
      <vt:lpstr>Times New Roman</vt:lpstr>
      <vt:lpstr>Times-BoldItalic</vt:lpstr>
      <vt:lpstr>Verdana</vt:lpstr>
      <vt:lpstr>Wingdings</vt:lpstr>
      <vt:lpstr>Wingdings 2</vt:lpstr>
      <vt:lpstr>Office Theme</vt:lpstr>
      <vt:lpstr>PowerPoint Presentation</vt:lpstr>
      <vt:lpstr>   </vt:lpstr>
      <vt:lpstr>Computer Network</vt:lpstr>
      <vt:lpstr>You Require …  </vt:lpstr>
      <vt:lpstr> Benefits of Computer Network</vt:lpstr>
      <vt:lpstr> Applications of Computer Network</vt:lpstr>
      <vt:lpstr>Business Applications of Networks</vt:lpstr>
      <vt:lpstr>Home Network Applications</vt:lpstr>
      <vt:lpstr> Applications of Computer Network</vt:lpstr>
      <vt:lpstr> Applications of Computer Network (contd.)</vt:lpstr>
      <vt:lpstr>Criteria for a Data Communication Network</vt:lpstr>
      <vt:lpstr>Criteria for a Data Communication Network</vt:lpstr>
      <vt:lpstr>Criteria for a Data Communication Network</vt:lpstr>
      <vt:lpstr>Protocols</vt:lpstr>
      <vt:lpstr>Data Flow(Simplex, Half-duplex and Full-duplex)</vt:lpstr>
      <vt:lpstr>Types of Connection and Types of Transmission</vt:lpstr>
      <vt:lpstr>Types of Connection and Types of Transmission</vt:lpstr>
      <vt:lpstr>PowerPoint Presentation</vt:lpstr>
      <vt:lpstr>PowerPoint Presentation</vt:lpstr>
      <vt:lpstr>Network Hardware</vt:lpstr>
      <vt:lpstr>Classification of Networks By Scale</vt:lpstr>
      <vt:lpstr>Local Area Networks</vt:lpstr>
      <vt:lpstr>Metropolitan Area Networks - Cable TV</vt:lpstr>
      <vt:lpstr>Wide Area Networks</vt:lpstr>
      <vt:lpstr>Wireless Networks</vt:lpstr>
      <vt:lpstr>PowerPoint Presentation</vt:lpstr>
      <vt:lpstr>PAN (Personal Area Network)</vt:lpstr>
      <vt:lpstr>CAN (Campus Area Network)</vt:lpstr>
      <vt:lpstr>BAN (Body Area Network)</vt:lpstr>
      <vt:lpstr>NAN (Near-Me Network)</vt:lpstr>
      <vt:lpstr>Brief description  of some other terms discussed in lectures</vt:lpstr>
      <vt:lpstr>PowerPoint Presentation</vt:lpstr>
      <vt:lpstr>PowerPoint Presentation</vt:lpstr>
      <vt:lpstr>PowerPoint Presentation</vt:lpstr>
      <vt:lpstr>Distributed Systems </vt:lpstr>
      <vt:lpstr>Cloud Computing</vt:lpstr>
      <vt:lpstr>PowerPoint Presentation</vt:lpstr>
      <vt:lpstr>Network Software</vt:lpstr>
      <vt:lpstr>Network Software Protocol Hierarchies</vt:lpstr>
      <vt:lpstr>Element of layered model</vt:lpstr>
      <vt:lpstr>Services to Protocols Relationship</vt:lpstr>
      <vt:lpstr>Design Issues for the Layers</vt:lpstr>
      <vt:lpstr>Connection-Oriented and Connectionless Services</vt:lpstr>
      <vt:lpstr>Service Primitives in a Connection-Oriented Service</vt:lpstr>
      <vt:lpstr>Reference Models</vt:lpstr>
      <vt:lpstr>OSI and TCP/IP model-Brief History</vt:lpstr>
      <vt:lpstr>Motivation behind layer model</vt:lpstr>
      <vt:lpstr>THE OSI MODEL</vt:lpstr>
      <vt:lpstr>Seven layers of the OSI model</vt:lpstr>
      <vt:lpstr>Reference Models-The OSI Reference Model</vt:lpstr>
      <vt:lpstr>Interfaces b/w Layers</vt:lpstr>
      <vt:lpstr>Exchange using the OSI Model</vt:lpstr>
      <vt:lpstr>Physical Layer</vt:lpstr>
      <vt:lpstr>Physical Layer</vt:lpstr>
      <vt:lpstr>Data Link Layer</vt:lpstr>
      <vt:lpstr>Hop-to-hop Delivery</vt:lpstr>
      <vt:lpstr>Network Layer</vt:lpstr>
      <vt:lpstr>Source-to-destination delivery</vt:lpstr>
      <vt:lpstr>Transport layer</vt:lpstr>
      <vt:lpstr>Transport layer</vt:lpstr>
      <vt:lpstr>Transport layer</vt:lpstr>
      <vt:lpstr>Segmentation and Reassembly</vt:lpstr>
      <vt:lpstr>Reliable process-to-process delivery  of a message</vt:lpstr>
      <vt:lpstr>Session layer</vt:lpstr>
      <vt:lpstr>Session layer</vt:lpstr>
      <vt:lpstr>Presentation layer</vt:lpstr>
      <vt:lpstr>Presentation layer</vt:lpstr>
      <vt:lpstr>Application layer</vt:lpstr>
      <vt:lpstr>Application layer</vt:lpstr>
      <vt:lpstr>PowerPoint Presentation</vt:lpstr>
      <vt:lpstr>Summary of layers</vt:lpstr>
      <vt:lpstr>PowerPoint Presentation</vt:lpstr>
      <vt:lpstr>PowerPoint Presentation</vt:lpstr>
      <vt:lpstr>PowerPoint Presentation</vt:lpstr>
      <vt:lpstr>PowerPoint Presentation</vt:lpstr>
      <vt:lpstr>PowerPoint Presentation</vt:lpstr>
      <vt:lpstr>Network Interface Layer/Network Access(Host to Network) </vt:lpstr>
      <vt:lpstr>Internet Layer </vt:lpstr>
      <vt:lpstr>Transport Layer </vt:lpstr>
      <vt:lpstr>Application Layer </vt:lpstr>
      <vt:lpstr>PowerPoint Presentation</vt:lpstr>
      <vt:lpstr>PowerPoint Presentation</vt:lpstr>
      <vt:lpstr>Comparison Between OSI and TCP/IP</vt:lpstr>
      <vt:lpstr>Comparison Between OSI and TCP/IP-contd.</vt:lpstr>
      <vt:lpstr>PowerPoint Presentation</vt:lpstr>
      <vt:lpstr> </vt:lpstr>
      <vt:lpstr>Bus topology </vt:lpstr>
      <vt:lpstr>Ring Topology </vt:lpstr>
      <vt:lpstr>Star Topology </vt:lpstr>
      <vt:lpstr>Mesh Topology </vt:lpstr>
      <vt:lpstr>PowerPoint Presentation</vt:lpstr>
      <vt:lpstr>PowerPoint Presentation</vt:lpstr>
      <vt:lpstr>Derived Topology-Tree Topology </vt:lpstr>
      <vt:lpstr>PowerPoint Presentation</vt:lpstr>
      <vt:lpstr>Backbone Networks</vt:lpstr>
      <vt:lpstr>PowerPoint Presentation</vt:lpstr>
      <vt:lpstr>PowerPoint Presentation</vt:lpstr>
      <vt:lpstr>Backbone Networks:  Serial Backbone</vt:lpstr>
      <vt:lpstr>Backbone Networks:  Distributed Backbone</vt:lpstr>
      <vt:lpstr>Backbone Networks:  Collapsed Backbone</vt:lpstr>
      <vt:lpstr>Backbone Networks:  Parallel Backbone</vt:lpstr>
      <vt:lpstr>Hybrid Model-The Internet Model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GAURAV BAJPAI</dc:creator>
  <cp:lastModifiedBy>GAURAV BAJPAI</cp:lastModifiedBy>
  <cp:revision>1</cp:revision>
  <dcterms:created xsi:type="dcterms:W3CDTF">2024-02-28T03:43:02Z</dcterms:created>
  <dcterms:modified xsi:type="dcterms:W3CDTF">2024-02-28T03:43:30Z</dcterms:modified>
</cp:coreProperties>
</file>